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T Sans Narrow"/>
      <p:regular r:id="rId28"/>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782DE7-C783-49C6-974C-0CE854F7AA19}">
  <a:tblStyle styleId="{FD782DE7-C783-49C6-974C-0CE854F7AA1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TSansNarrow-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TSansNarrow-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5.xml"/><Relationship Id="rId33" Type="http://schemas.openxmlformats.org/officeDocument/2006/relationships/font" Target="fonts/OpenSans-boldItalic.fntdata"/><Relationship Id="rId10" Type="http://schemas.openxmlformats.org/officeDocument/2006/relationships/slide" Target="slides/slide4.xml"/><Relationship Id="rId32"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American Sign Language detetion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b14a03b9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b14a03b9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Backbone(extracting features) -&gt; Neck(aggregate feature maps) -&gt; Head(generating the final predictions of the model)</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Input and Grid Division: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YOLO divides the input image into an S×SS \times SS×S grid.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Each grid cell is responsible for detecting objects whose center falls within that cell.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Feature Extraction: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Uses a backbone (e.g., Darknet for YOLOv3) to extract features from the input image.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Feature maps are passed to the detection head.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Bounding Box Prediction: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Each grid cell predicts: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Bounding Boxes:</a:t>
            </a:r>
            <a:r>
              <a:rPr lang="en">
                <a:solidFill>
                  <a:schemeClr val="dk1"/>
                </a:solidFill>
              </a:rPr>
              <a:t> Coordinates (x,y,w,h)(x, y, w, h)(x,y,w,h).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Confidence Scores:</a:t>
            </a:r>
            <a:r>
              <a:rPr lang="en">
                <a:solidFill>
                  <a:schemeClr val="dk1"/>
                </a:solidFill>
              </a:rPr>
              <a:t> Probability that a box contains an object.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Class Probabilities:</a:t>
            </a:r>
            <a:r>
              <a:rPr lang="en">
                <a:solidFill>
                  <a:schemeClr val="dk1"/>
                </a:solidFill>
              </a:rPr>
              <a:t> Probability distribution over possible classes.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Non-Maximum Suppression (NMS):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Removes overlapping bounding boxes to keep the most confident predictions.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Output: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Final detections with bounding boxes, confidence scores, and class labels.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aa94347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aa94347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Backbone(extracting features) -&gt; Neck(aggregate feature maps) -&gt; Head(generating the final predictions of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Augmentation:  Hue, Saturation, Brightness, rotation etc, help simulate different environmental conditions, lighting variations, and object orientations. (</a:t>
            </a:r>
            <a:r>
              <a:rPr lang="en">
                <a:solidFill>
                  <a:schemeClr val="dk1"/>
                </a:solidFill>
              </a:rPr>
              <a:t>for better generlization</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C3k2 block</a:t>
            </a:r>
            <a:r>
              <a:rPr lang="en">
                <a:solidFill>
                  <a:schemeClr val="dk1"/>
                </a:solidFill>
              </a:rPr>
              <a:t>Cross-Stage Partial</a:t>
            </a:r>
            <a:r>
              <a:rPr lang="en"/>
              <a:t>: based on the Cross-Stage Partial (CSP) network, consists of two smaller convolutions (kernel size = 2) to reduce the computational cost while retaining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t>
            </a:r>
            <a:r>
              <a:rPr lang="en"/>
              <a:t>patial Attention through the C2PSA block, which improves the model’s ability to focus on the most important parts of the image, particularly useful in cluttered scenes with overlapping objects.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Head: employs detection layers at three scales—small (P3), medium (P4), and large (P5)—to detect objects of varying sizes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b8756c2a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b8756c2a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Bounding Box Regression Loss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Measures how well the predicted bounding boxes match the ground truth.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Focuses on the center coordinates, width, and height of the bounding box.</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Objectness (Confidence) Loss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Determines whether an object exists in a predicted bounding box. (object or background, binary cross entropy)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Classification Loss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Classifies the detected object into one of the predefined classes. (sumed BCE)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Modern YOLO versions (post-version 8) use improvements such as: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CIoU/DIoU/IoU losses for better bounding box regression.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BCE (Binary Cross Entropy) loss for objectness and classification.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1aa94347f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1aa94347f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BackBone -&gt; Hybrid Encoder -&gt; Query Selection -&gt; Decoder &amp; head</a:t>
            </a:r>
            <a:endParaRPr/>
          </a:p>
          <a:p>
            <a:pPr indent="0" lvl="0" marL="0" rtl="0" algn="l">
              <a:spcBef>
                <a:spcPts val="0"/>
              </a:spcBef>
              <a:spcAft>
                <a:spcPts val="0"/>
              </a:spcAft>
              <a:buNone/>
            </a:pPr>
            <a:r>
              <a:rPr lang="en"/>
              <a:t>Encoder:</a:t>
            </a:r>
            <a:endParaRPr/>
          </a:p>
          <a:p>
            <a:pPr indent="0" lvl="0" marL="0" rtl="0" algn="l">
              <a:spcBef>
                <a:spcPts val="0"/>
              </a:spcBef>
              <a:spcAft>
                <a:spcPts val="0"/>
              </a:spcAft>
              <a:buNone/>
            </a:pPr>
            <a:r>
              <a:rPr lang="en"/>
              <a:t>efficient hybrid encoder, consisting of two modules, namely the Attention based Intra-scale Feature Interaction (AIFI) and the CNNbased Cross-scale Feature Fusion (CCFF).</a:t>
            </a:r>
            <a:endParaRPr/>
          </a:p>
          <a:p>
            <a:pPr indent="0" lvl="0" marL="0" rtl="0" algn="l">
              <a:spcBef>
                <a:spcPts val="0"/>
              </a:spcBef>
              <a:spcAft>
                <a:spcPts val="0"/>
              </a:spcAft>
              <a:buNone/>
            </a:pPr>
            <a:r>
              <a:rPr lang="en"/>
              <a:t>Goal:  transforms multi-scale features into a sequence of image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Query Selection</a:t>
            </a:r>
            <a:endParaRPr/>
          </a:p>
          <a:p>
            <a:pPr indent="0" lvl="0" marL="0" rtl="0" algn="l">
              <a:spcBef>
                <a:spcPts val="0"/>
              </a:spcBef>
              <a:spcAft>
                <a:spcPts val="0"/>
              </a:spcAft>
              <a:buNone/>
            </a:pPr>
            <a:r>
              <a:rPr lang="en"/>
              <a:t>the uncertainty-minimal query selection selects a fixed number of encoder features to serve as initial object queries for the decoder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Decoder</a:t>
            </a:r>
            <a:endParaRPr/>
          </a:p>
          <a:p>
            <a:pPr indent="0" lvl="0" marL="0" rtl="0" algn="l">
              <a:spcBef>
                <a:spcPts val="0"/>
              </a:spcBef>
              <a:spcAft>
                <a:spcPts val="0"/>
              </a:spcAft>
              <a:buNone/>
            </a:pPr>
            <a:r>
              <a:rPr lang="en"/>
              <a:t>the decoder with auxiliary prediction heads iteratively optimizes object queries to generate categories and boxes.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aa94347f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aa94347f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Attention based Intra-scale Feature Interaction (AIFI)</a:t>
            </a:r>
            <a:endParaRPr/>
          </a:p>
          <a:p>
            <a:pPr indent="0" lvl="0" marL="0" rtl="0" algn="l">
              <a:spcBef>
                <a:spcPts val="0"/>
              </a:spcBef>
              <a:spcAft>
                <a:spcPts val="0"/>
              </a:spcAft>
              <a:buNone/>
            </a:pPr>
            <a:r>
              <a:rPr lang="en"/>
              <a:t>Left is the Hybrid Encoder, top right is the detailed the fusion block in CCFF (</a:t>
            </a:r>
            <a:r>
              <a:rPr lang="en">
                <a:solidFill>
                  <a:schemeClr val="dk1"/>
                </a:solidFill>
              </a:rPr>
              <a:t>CNNbased Cross-scale Feature Fusion</a:t>
            </a:r>
            <a:r>
              <a:rPr lang="en"/>
              <a:t>)</a:t>
            </a:r>
            <a:endParaRPr/>
          </a:p>
          <a:p>
            <a:pPr indent="0" lvl="0" marL="0" rtl="0" algn="l">
              <a:spcBef>
                <a:spcPts val="0"/>
              </a:spcBef>
              <a:spcAft>
                <a:spcPts val="0"/>
              </a:spcAft>
              <a:buNone/>
            </a:pPr>
            <a:r>
              <a:rPr lang="en"/>
              <a:t>Bottom right is the </a:t>
            </a:r>
            <a:r>
              <a:rPr lang="en">
                <a:solidFill>
                  <a:schemeClr val="dk1"/>
                </a:solidFill>
              </a:rPr>
              <a:t>Query Selection -&gt; Decoder &amp; head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b8756c2a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b8756c2a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u</a:t>
            </a:r>
            <a:r>
              <a:rPr lang="en"/>
              <a:t>ses Cross-Entropy Loss for multi-class classification</a:t>
            </a:r>
            <a:endParaRPr/>
          </a:p>
          <a:p>
            <a:pPr indent="0" lvl="0" marL="0" rtl="0" algn="l">
              <a:lnSpc>
                <a:spcPct val="115000"/>
              </a:lnSpc>
              <a:spcBef>
                <a:spcPts val="1200"/>
              </a:spcBef>
              <a:spcAft>
                <a:spcPts val="0"/>
              </a:spcAft>
              <a:buNone/>
            </a:pPr>
            <a:r>
              <a:rPr lang="en"/>
              <a:t>The L1 loss measures the absolute error between the predicted and ground truth bounding box coordinates:</a:t>
            </a:r>
            <a:endParaRPr/>
          </a:p>
          <a:p>
            <a:pPr indent="0" lvl="0" marL="0" rtl="0" algn="l">
              <a:lnSpc>
                <a:spcPct val="115000"/>
              </a:lnSpc>
              <a:spcBef>
                <a:spcPts val="1200"/>
              </a:spcBef>
              <a:spcAft>
                <a:spcPts val="0"/>
              </a:spcAft>
              <a:buNone/>
            </a:pPr>
            <a:r>
              <a:rPr b="1" lang="en">
                <a:solidFill>
                  <a:schemeClr val="dk1"/>
                </a:solidFill>
              </a:rPr>
              <a:t>Classification Loss</a:t>
            </a:r>
            <a:r>
              <a:rPr lang="en">
                <a:solidFill>
                  <a:schemeClr val="dk1"/>
                </a:solidFill>
              </a:rPr>
              <a:t>: To classify objects into predefined classes.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Bounding Box Regression Loss</a:t>
            </a:r>
            <a:r>
              <a:rPr lang="en">
                <a:solidFill>
                  <a:schemeClr val="dk1"/>
                </a:solidFill>
              </a:rPr>
              <a:t>: To localize objects using a combination of L1 loss and generalized IoU (GIoU) loss.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aa94347f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1aa94347f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aa94347f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1aa94347f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Yolo11-n and Yolo11-l, faster RCNN, rt-detr-l  can be trained on my laptop 8G GPU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Yolo11-x and RT-DETR-x is trained on a RTX-6000 GPU with 48 G memory.</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b14a03b9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b14a03b9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left picture grid is the ground truth grid, and the right picture grid is the predictions</a:t>
            </a:r>
            <a:br>
              <a:rPr lang="en"/>
            </a:br>
            <a:r>
              <a:rPr lang="en"/>
              <a:t>In this batch, only the picture in the center is misclassified (I to D), at the row 2 col 2 of left grid is a training sample of letter I, and at the row 2 col2 of right grid is a training sample of letter D</a:t>
            </a:r>
            <a:br>
              <a:rPr lang="en"/>
            </a:br>
            <a:r>
              <a:rPr lang="en"/>
              <a:t>It might be very easy for us to distinguish them (pointed pinky finger is an I, and pointed index finger is P) </a:t>
            </a:r>
            <a:endParaRPr/>
          </a:p>
          <a:p>
            <a:pPr indent="0" lvl="0" marL="0" rtl="0" algn="l">
              <a:spcBef>
                <a:spcPts val="0"/>
              </a:spcBef>
              <a:spcAft>
                <a:spcPts val="0"/>
              </a:spcAft>
              <a:buNone/>
            </a:pPr>
            <a:r>
              <a:rPr lang="en"/>
              <a:t>But it seems the model can not distinguish the </a:t>
            </a:r>
            <a:r>
              <a:rPr lang="en"/>
              <a:t>front and back of our right hand, so it choose letter P as the prediction result, in the model the overall profile mighted weighed to letter P than I (as we can see the confidence level is 0.6 not great too)</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b14a03b9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b14a03b9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1aa94347f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1aa94347f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In CV world, classification -&gt; objection detection -&gt; segmentation -&gt; multimodal/generative (My thought)</a:t>
            </a:r>
            <a:endParaRPr sz="1800">
              <a:solidFill>
                <a:srgbClr val="695D46"/>
              </a:solidFill>
              <a:latin typeface="Open Sans"/>
              <a:ea typeface="Open Sans"/>
              <a:cs typeface="Open Sans"/>
              <a:sym typeface="Open Sans"/>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b8756c2a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b8756c2a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aa94347f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aa94347f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aa94347f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1aa94347f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Those </a:t>
            </a:r>
            <a:r>
              <a:rPr lang="en"/>
              <a:t>augment</a:t>
            </a:r>
            <a:r>
              <a:rPr lang="en"/>
              <a:t> methods includes rotation, random size crop, flip, RGB shift, Blur, hueSaturation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 picture is augmented by </a:t>
            </a:r>
            <a:r>
              <a:rPr lang="en"/>
              <a:t>RGBShift(more emphasis on blue), HueSaturationValue(amplify the blue cast), CoarseDropout(the black masks in the pic)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 picture is augmented by toGray( Converts the image into grayscale, removing color channels.), RandomSizedCrop(cropped a random portion of the image and resized it to 384x384, leading to the object being slightly off-center.)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 picture is </a:t>
            </a:r>
            <a:r>
              <a:rPr lang="en"/>
              <a:t>augmented</a:t>
            </a:r>
            <a:r>
              <a:rPr lang="en"/>
              <a:t> by HueSaturationValue(Likely shifted hue toward the yellow/green spectrum, creating the tint.), RGBShift(emphasizing the green channel.)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aa94347f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aa94347f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 measures the precision-recall tradeoff for a specific class.</a:t>
            </a:r>
            <a:endParaRPr/>
          </a:p>
          <a:p>
            <a:pPr indent="0" lvl="0" marL="0" rtl="0" algn="l">
              <a:spcBef>
                <a:spcPts val="0"/>
              </a:spcBef>
              <a:spcAft>
                <a:spcPts val="0"/>
              </a:spcAft>
              <a:buNone/>
            </a:pPr>
            <a:r>
              <a:rPr lang="en">
                <a:solidFill>
                  <a:schemeClr val="dk1"/>
                </a:solidFill>
              </a:rPr>
              <a:t>It is calculated as the </a:t>
            </a:r>
            <a:r>
              <a:rPr b="1" lang="en">
                <a:solidFill>
                  <a:schemeClr val="dk1"/>
                </a:solidFill>
              </a:rPr>
              <a:t>area under the precision-recall curve</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The precision-recall curve plots </a:t>
            </a:r>
            <a:r>
              <a:rPr b="1" lang="en">
                <a:solidFill>
                  <a:schemeClr val="dk1"/>
                </a:solidFill>
              </a:rPr>
              <a:t>precision (y-axis)</a:t>
            </a:r>
            <a:r>
              <a:rPr lang="en">
                <a:solidFill>
                  <a:schemeClr val="dk1"/>
                </a:solidFill>
              </a:rPr>
              <a:t> against </a:t>
            </a:r>
            <a:r>
              <a:rPr b="1" lang="en">
                <a:solidFill>
                  <a:schemeClr val="dk1"/>
                </a:solidFill>
              </a:rPr>
              <a:t>recall (x-axis)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 to calculate AP?</a:t>
            </a:r>
            <a:endParaRPr>
              <a:solidFill>
                <a:schemeClr val="dk1"/>
              </a:solidFill>
            </a:endParaRPr>
          </a:p>
          <a:p>
            <a:pPr indent="0" lvl="0" marL="0" rtl="0" algn="l">
              <a:spcBef>
                <a:spcPts val="0"/>
              </a:spcBef>
              <a:spcAft>
                <a:spcPts val="0"/>
              </a:spcAft>
              <a:buNone/>
            </a:pPr>
            <a:r>
              <a:rPr lang="en">
                <a:solidFill>
                  <a:schemeClr val="dk1"/>
                </a:solidFill>
              </a:rPr>
              <a:t>AP is the integral of the precision-recall curve</a:t>
            </a:r>
            <a:endParaRPr>
              <a:solidFill>
                <a:schemeClr val="dk1"/>
              </a:solidFill>
            </a:endParaRPr>
          </a:p>
          <a:p>
            <a:pPr indent="0" lvl="0" marL="0" rtl="0" algn="l">
              <a:spcBef>
                <a:spcPts val="0"/>
              </a:spcBef>
              <a:spcAft>
                <a:spcPts val="0"/>
              </a:spcAft>
              <a:buNone/>
            </a:pPr>
            <a:r>
              <a:rPr lang="en">
                <a:solidFill>
                  <a:schemeClr val="dk1"/>
                </a:solidFill>
              </a:rPr>
              <a:t>Since exact integration is computationally expensive, AP is often approximated using 11-point or all-point interpolation: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IoU measures the overlap between the predicted bounding box and the ground truth bounding box.</a:t>
            </a:r>
            <a:endParaRPr>
              <a:solidFill>
                <a:schemeClr val="dk1"/>
              </a:solidFill>
            </a:endParaRPr>
          </a:p>
          <a:p>
            <a:pPr indent="0" lvl="0" marL="0" rtl="0" algn="l">
              <a:spcBef>
                <a:spcPts val="0"/>
              </a:spcBef>
              <a:spcAft>
                <a:spcPts val="0"/>
              </a:spcAft>
              <a:buNone/>
            </a:pPr>
            <a:r>
              <a:rPr lang="en">
                <a:solidFill>
                  <a:schemeClr val="dk1"/>
                </a:solidFill>
              </a:rPr>
              <a:t>It is critical for determining whether a detection is a </a:t>
            </a:r>
            <a:r>
              <a:rPr b="1" lang="en">
                <a:solidFill>
                  <a:schemeClr val="dk1"/>
                </a:solidFill>
              </a:rPr>
              <a:t>true positive</a:t>
            </a:r>
            <a:r>
              <a:rPr lang="en">
                <a:solidFill>
                  <a:schemeClr val="dk1"/>
                </a:solidFill>
              </a:rPr>
              <a:t> (IoU ≥ threshold) or </a:t>
            </a:r>
            <a:r>
              <a:rPr b="1" lang="en">
                <a:solidFill>
                  <a:schemeClr val="dk1"/>
                </a:solidFill>
              </a:rPr>
              <a:t>false positive</a:t>
            </a:r>
            <a:r>
              <a:rPr lang="en">
                <a:solidFill>
                  <a:schemeClr val="dk1"/>
                </a:solidFill>
              </a:rPr>
              <a:t> (IoU &lt; threshold).</a:t>
            </a:r>
            <a:endParaRPr>
              <a:solidFill>
                <a:schemeClr val="dk1"/>
              </a:solidFill>
            </a:endParaRPr>
          </a:p>
          <a:p>
            <a:pPr indent="0" lvl="0" marL="0" rtl="0" algn="l">
              <a:spcBef>
                <a:spcPts val="0"/>
              </a:spcBef>
              <a:spcAft>
                <a:spcPts val="0"/>
              </a:spcAft>
              <a:buNone/>
            </a:pPr>
            <a:r>
              <a:rPr lang="en">
                <a:solidFill>
                  <a:schemeClr val="dk1"/>
                </a:solidFill>
              </a:rPr>
              <a:t>Typically, IoU thresholds range from </a:t>
            </a:r>
            <a:r>
              <a:rPr b="1" lang="en">
                <a:solidFill>
                  <a:schemeClr val="dk1"/>
                </a:solidFill>
              </a:rPr>
              <a:t>0.50</a:t>
            </a:r>
            <a:r>
              <a:rPr lang="en">
                <a:solidFill>
                  <a:schemeClr val="dk1"/>
                </a:solidFill>
              </a:rPr>
              <a:t> to </a:t>
            </a:r>
            <a:r>
              <a:rPr b="1" lang="en">
                <a:solidFill>
                  <a:schemeClr val="dk1"/>
                </a:solidFill>
              </a:rPr>
              <a:t>0.95</a:t>
            </a:r>
            <a:r>
              <a:rPr lang="en">
                <a:solidFill>
                  <a:schemeClr val="dk1"/>
                </a:solidFill>
              </a:rPr>
              <a:t> to evaluate detection quality.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mAP is the mean of the Average Precision (AP) values across all classes in the dataset.</a:t>
            </a:r>
            <a:endParaRPr>
              <a:solidFill>
                <a:schemeClr val="dk1"/>
              </a:solidFill>
            </a:endParaRPr>
          </a:p>
          <a:p>
            <a:pPr indent="0" lvl="0" marL="0" rtl="0" algn="l">
              <a:spcBef>
                <a:spcPts val="0"/>
              </a:spcBef>
              <a:spcAft>
                <a:spcPts val="0"/>
              </a:spcAft>
              <a:buNone/>
            </a:pPr>
            <a:r>
              <a:rPr lang="en">
                <a:solidFill>
                  <a:schemeClr val="dk1"/>
                </a:solidFill>
              </a:rPr>
              <a:t>mAP gives an overall measure of model performance across all classes.</a:t>
            </a:r>
            <a:endParaRPr>
              <a:solidFill>
                <a:schemeClr val="dk1"/>
              </a:solidFill>
            </a:endParaRPr>
          </a:p>
          <a:p>
            <a:pPr indent="0" lvl="0" marL="0" rtl="0" algn="l">
              <a:spcBef>
                <a:spcPts val="0"/>
              </a:spcBef>
              <a:spcAft>
                <a:spcPts val="0"/>
              </a:spcAft>
              <a:buNone/>
            </a:pPr>
            <a:r>
              <a:rPr lang="en">
                <a:solidFill>
                  <a:schemeClr val="dk1"/>
                </a:solidFill>
              </a:rPr>
              <a:t>It helps compare object detection models and datasets effectively.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mAP@50 is mAP computed at a single IoU threshold of </a:t>
            </a:r>
            <a:r>
              <a:rPr b="1" lang="en">
                <a:solidFill>
                  <a:schemeClr val="dk1"/>
                </a:solidFill>
              </a:rPr>
              <a:t>0.50</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 detection is considered correct if the IoU ≥ 0.50.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mAP@50:95 is mAP averaged over multiple IoU thresholds from </a:t>
            </a:r>
            <a:r>
              <a:rPr b="1" lang="en">
                <a:solidFill>
                  <a:schemeClr val="dk1"/>
                </a:solidFill>
              </a:rPr>
              <a:t>0.50</a:t>
            </a:r>
            <a:r>
              <a:rPr lang="en">
                <a:solidFill>
                  <a:schemeClr val="dk1"/>
                </a:solidFill>
              </a:rPr>
              <a:t> to </a:t>
            </a:r>
            <a:r>
              <a:rPr b="1" lang="en">
                <a:solidFill>
                  <a:schemeClr val="dk1"/>
                </a:solidFill>
              </a:rPr>
              <a:t>0.95</a:t>
            </a:r>
            <a:r>
              <a:rPr lang="en">
                <a:solidFill>
                  <a:schemeClr val="dk1"/>
                </a:solidFill>
              </a:rPr>
              <a:t> (inclusive), with a step size of 0.05. [0.50, 0.55, ..., 0.95].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 stricter and more comprehensive metric than mAP@50.</a:t>
            </a:r>
            <a:endParaRPr>
              <a:solidFill>
                <a:schemeClr val="dk1"/>
              </a:solidFill>
            </a:endParaRPr>
          </a:p>
          <a:p>
            <a:pPr indent="0" lvl="0" marL="0" rtl="0" algn="l">
              <a:spcBef>
                <a:spcPts val="0"/>
              </a:spcBef>
              <a:spcAft>
                <a:spcPts val="0"/>
              </a:spcAft>
              <a:buNone/>
            </a:pPr>
            <a:r>
              <a:rPr lang="en">
                <a:solidFill>
                  <a:schemeClr val="dk1"/>
                </a:solidFill>
              </a:rPr>
              <a:t>It reflects a model’s ability to detect objects under varying overlap conditions.</a:t>
            </a:r>
            <a:endParaRPr>
              <a:solidFill>
                <a:schemeClr val="dk1"/>
              </a:solidFill>
            </a:endParaRPr>
          </a:p>
          <a:p>
            <a:pPr indent="0" lvl="0" marL="0" rtl="0" algn="l">
              <a:spcBef>
                <a:spcPts val="0"/>
              </a:spcBef>
              <a:spcAft>
                <a:spcPts val="0"/>
              </a:spcAft>
              <a:buNone/>
            </a:pPr>
            <a:r>
              <a:rPr lang="en">
                <a:solidFill>
                  <a:schemeClr val="dk1"/>
                </a:solidFill>
              </a:rPr>
              <a:t>The COCO dataset defines mAP@50:95 as the primary metric for object detection benchmarking.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b14a03b9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1b14a03b9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AP measures the precision-recall tradeoff for a specific class. AP is NOT the average of precision across the different classes.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calculated as the </a:t>
            </a:r>
            <a:r>
              <a:rPr b="1" lang="en">
                <a:solidFill>
                  <a:schemeClr val="dk1"/>
                </a:solidFill>
              </a:rPr>
              <a:t>area under the precision-recall curve</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precision-recall curve plots </a:t>
            </a:r>
            <a:r>
              <a:rPr b="1" lang="en">
                <a:solidFill>
                  <a:schemeClr val="dk1"/>
                </a:solidFill>
              </a:rPr>
              <a:t>precision (y-axis)</a:t>
            </a:r>
            <a:r>
              <a:rPr lang="en">
                <a:solidFill>
                  <a:schemeClr val="dk1"/>
                </a:solidFill>
              </a:rPr>
              <a:t> against </a:t>
            </a:r>
            <a:r>
              <a:rPr b="1" lang="en">
                <a:solidFill>
                  <a:schemeClr val="dk1"/>
                </a:solidFill>
              </a:rPr>
              <a:t>recall (x-axis)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to calculate AP?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AP is the integral of the precision-recall curve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Since exact integration is computationally expensive, AP is often approximated using 11-point or all-point interpolation: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IoU measures the overlap between the predicted bounding box and the ground truth bounding box.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critical for determining whether a detection is a </a:t>
            </a:r>
            <a:r>
              <a:rPr b="1" lang="en">
                <a:solidFill>
                  <a:schemeClr val="dk1"/>
                </a:solidFill>
              </a:rPr>
              <a:t>true positive</a:t>
            </a:r>
            <a:r>
              <a:rPr lang="en">
                <a:solidFill>
                  <a:schemeClr val="dk1"/>
                </a:solidFill>
              </a:rPr>
              <a:t> (IoU ≥ threshold) or </a:t>
            </a:r>
            <a:r>
              <a:rPr b="1" lang="en">
                <a:solidFill>
                  <a:schemeClr val="dk1"/>
                </a:solidFill>
              </a:rPr>
              <a:t>false positive</a:t>
            </a:r>
            <a:r>
              <a:rPr lang="en">
                <a:solidFill>
                  <a:schemeClr val="dk1"/>
                </a:solidFill>
              </a:rPr>
              <a:t> (IoU &lt; threshold).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Typically, IoU thresholds range from </a:t>
            </a:r>
            <a:r>
              <a:rPr b="1" lang="en">
                <a:solidFill>
                  <a:schemeClr val="dk1"/>
                </a:solidFill>
              </a:rPr>
              <a:t>0.50</a:t>
            </a:r>
            <a:r>
              <a:rPr lang="en">
                <a:solidFill>
                  <a:schemeClr val="dk1"/>
                </a:solidFill>
              </a:rPr>
              <a:t> to </a:t>
            </a:r>
            <a:r>
              <a:rPr b="1" lang="en">
                <a:solidFill>
                  <a:schemeClr val="dk1"/>
                </a:solidFill>
              </a:rPr>
              <a:t>0.95</a:t>
            </a:r>
            <a:r>
              <a:rPr lang="en">
                <a:solidFill>
                  <a:schemeClr val="dk1"/>
                </a:solidFill>
              </a:rPr>
              <a:t> to evaluate detection quality.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mAP is the mean of the Average Precision (AP) values across all classes in the dataset.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mAP gives an overall measure of model performance across all classes.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helps compare object detection models and datasets effectively.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mAP@50 is mAP computed at a single IoU threshold of </a:t>
            </a:r>
            <a:r>
              <a:rPr b="1" lang="en">
                <a:solidFill>
                  <a:schemeClr val="dk1"/>
                </a:solidFill>
              </a:rPr>
              <a:t>0.50</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detection is considered correct if the IoU ≥ 0.50.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mAP@50:95 is mAP averaged over multiple IoU thresholds from </a:t>
            </a:r>
            <a:r>
              <a:rPr b="1" lang="en">
                <a:solidFill>
                  <a:schemeClr val="dk1"/>
                </a:solidFill>
              </a:rPr>
              <a:t>0.50</a:t>
            </a:r>
            <a:r>
              <a:rPr lang="en">
                <a:solidFill>
                  <a:schemeClr val="dk1"/>
                </a:solidFill>
              </a:rPr>
              <a:t> to </a:t>
            </a:r>
            <a:r>
              <a:rPr b="1" lang="en">
                <a:solidFill>
                  <a:schemeClr val="dk1"/>
                </a:solidFill>
              </a:rPr>
              <a:t>0.95</a:t>
            </a:r>
            <a:r>
              <a:rPr lang="en">
                <a:solidFill>
                  <a:schemeClr val="dk1"/>
                </a:solidFill>
              </a:rPr>
              <a:t> (inclusive), with a step size of 0.05. [0.50, 0.55, ..., 0.95].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 stricter and more comprehensive metric than mAP@50.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reflects a model’s ability to detect objects under varying overlap conditions.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COCO dataset defines mAP@50:95 as the primary metric for object detection benchmarking.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b14a03b9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b14a03b9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AP measures the precision-recall tradeoff for a specific class.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calculated as the </a:t>
            </a:r>
            <a:r>
              <a:rPr b="1" lang="en">
                <a:solidFill>
                  <a:schemeClr val="dk1"/>
                </a:solidFill>
              </a:rPr>
              <a:t>area under the precision-recall curve</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precision-recall curve plots </a:t>
            </a:r>
            <a:r>
              <a:rPr b="1" lang="en">
                <a:solidFill>
                  <a:schemeClr val="dk1"/>
                </a:solidFill>
              </a:rPr>
              <a:t>precision (y-axis)</a:t>
            </a:r>
            <a:r>
              <a:rPr lang="en">
                <a:solidFill>
                  <a:schemeClr val="dk1"/>
                </a:solidFill>
              </a:rPr>
              <a:t> against </a:t>
            </a:r>
            <a:r>
              <a:rPr b="1" lang="en">
                <a:solidFill>
                  <a:schemeClr val="dk1"/>
                </a:solidFill>
              </a:rPr>
              <a:t>recall (x-axis)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to calculate AP?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AP is the integral of the precision-recall curve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Since exact integration is computationally expensive, AP is often approximated using 11-point or all-point interpolation: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IoU measures the overlap between the predicted bounding box and the ground truth bounding box.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critical for determining whether a detection is a </a:t>
            </a:r>
            <a:r>
              <a:rPr b="1" lang="en">
                <a:solidFill>
                  <a:schemeClr val="dk1"/>
                </a:solidFill>
              </a:rPr>
              <a:t>true positive</a:t>
            </a:r>
            <a:r>
              <a:rPr lang="en">
                <a:solidFill>
                  <a:schemeClr val="dk1"/>
                </a:solidFill>
              </a:rPr>
              <a:t> (IoU ≥ threshold) or </a:t>
            </a:r>
            <a:r>
              <a:rPr b="1" lang="en">
                <a:solidFill>
                  <a:schemeClr val="dk1"/>
                </a:solidFill>
              </a:rPr>
              <a:t>false positive</a:t>
            </a:r>
            <a:r>
              <a:rPr lang="en">
                <a:solidFill>
                  <a:schemeClr val="dk1"/>
                </a:solidFill>
              </a:rPr>
              <a:t> (IoU &lt; threshold).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Typically, IoU thresholds range from </a:t>
            </a:r>
            <a:r>
              <a:rPr b="1" lang="en">
                <a:solidFill>
                  <a:schemeClr val="dk1"/>
                </a:solidFill>
              </a:rPr>
              <a:t>0.50</a:t>
            </a:r>
            <a:r>
              <a:rPr lang="en">
                <a:solidFill>
                  <a:schemeClr val="dk1"/>
                </a:solidFill>
              </a:rPr>
              <a:t> to </a:t>
            </a:r>
            <a:r>
              <a:rPr b="1" lang="en">
                <a:solidFill>
                  <a:schemeClr val="dk1"/>
                </a:solidFill>
              </a:rPr>
              <a:t>0.95</a:t>
            </a:r>
            <a:r>
              <a:rPr lang="en">
                <a:solidFill>
                  <a:schemeClr val="dk1"/>
                </a:solidFill>
              </a:rPr>
              <a:t> to evaluate detection quality.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mAP is the mean of the Average Precision (AP) values across all classes in the dataset.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mAP gives an overall measure of model performance across all classes.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helps compare object detection models and datasets effectively.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mAP@50 is mAP computed at a single IoU threshold of </a:t>
            </a:r>
            <a:r>
              <a:rPr b="1" lang="en">
                <a:solidFill>
                  <a:schemeClr val="dk1"/>
                </a:solidFill>
              </a:rPr>
              <a:t>0.50</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detection is considered correct if the IoU ≥ 0.50.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mAP@50:95 is mAP averaged over multiple IoU thresholds from </a:t>
            </a:r>
            <a:r>
              <a:rPr b="1" lang="en">
                <a:solidFill>
                  <a:schemeClr val="dk1"/>
                </a:solidFill>
              </a:rPr>
              <a:t>0.50</a:t>
            </a:r>
            <a:r>
              <a:rPr lang="en">
                <a:solidFill>
                  <a:schemeClr val="dk1"/>
                </a:solidFill>
              </a:rPr>
              <a:t> to </a:t>
            </a:r>
            <a:r>
              <a:rPr b="1" lang="en">
                <a:solidFill>
                  <a:schemeClr val="dk1"/>
                </a:solidFill>
              </a:rPr>
              <a:t>0.95</a:t>
            </a:r>
            <a:r>
              <a:rPr lang="en">
                <a:solidFill>
                  <a:schemeClr val="dk1"/>
                </a:solidFill>
              </a:rPr>
              <a:t> (inclusive), with a step size of 0.05. [0.50, 0.55, ..., 0.95].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 stricter and more comprehensive metric than mAP@50.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reflects a model’s ability to detect objects under varying overlap conditions.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COCO dataset defines mAP@50:95 as the primary metric for object detection benchmarking.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b14a03b9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b14a03b9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Anchor-Based Object Detection</a:t>
            </a:r>
            <a:r>
              <a:rPr lang="en"/>
              <a:t>:</a:t>
            </a:r>
            <a:endParaRPr/>
          </a:p>
          <a:p>
            <a:pPr indent="-298450" lvl="0" marL="457200" rtl="0" algn="l">
              <a:lnSpc>
                <a:spcPct val="115000"/>
              </a:lnSpc>
              <a:spcBef>
                <a:spcPts val="1200"/>
              </a:spcBef>
              <a:spcAft>
                <a:spcPts val="0"/>
              </a:spcAft>
              <a:buSzPts val="1100"/>
              <a:buChar char="●"/>
            </a:pPr>
            <a:r>
              <a:rPr b="1" lang="en"/>
              <a:t>Definition</a:t>
            </a:r>
            <a:r>
              <a:rPr lang="en"/>
              <a:t>: Uses predefined bounding boxes (anchors) of various sizes and aspect ratios placed across the image grid.</a:t>
            </a:r>
            <a:endParaRPr/>
          </a:p>
          <a:p>
            <a:pPr indent="-298450" lvl="0" marL="457200" rtl="0" algn="l">
              <a:lnSpc>
                <a:spcPct val="115000"/>
              </a:lnSpc>
              <a:spcBef>
                <a:spcPts val="0"/>
              </a:spcBef>
              <a:spcAft>
                <a:spcPts val="0"/>
              </a:spcAft>
              <a:buSzPts val="1100"/>
              <a:buChar char="●"/>
            </a:pPr>
            <a:r>
              <a:rPr b="1" lang="en"/>
              <a:t>How it Works</a:t>
            </a:r>
            <a:r>
              <a:rPr lang="en"/>
              <a:t>:</a:t>
            </a:r>
            <a:endParaRPr/>
          </a:p>
          <a:p>
            <a:pPr indent="-298450" lvl="1" marL="914400" rtl="0" algn="l">
              <a:lnSpc>
                <a:spcPct val="115000"/>
              </a:lnSpc>
              <a:spcBef>
                <a:spcPts val="0"/>
              </a:spcBef>
              <a:spcAft>
                <a:spcPts val="0"/>
              </a:spcAft>
              <a:buSzPts val="1100"/>
              <a:buChar char="○"/>
            </a:pPr>
            <a:r>
              <a:rPr lang="en"/>
              <a:t>Each anchor is matched to the closest ground truth object based on overlap (e.g., IoU).</a:t>
            </a:r>
            <a:endParaRPr/>
          </a:p>
          <a:p>
            <a:pPr indent="-298450" lvl="1" marL="914400" rtl="0" algn="l">
              <a:lnSpc>
                <a:spcPct val="115000"/>
              </a:lnSpc>
              <a:spcBef>
                <a:spcPts val="0"/>
              </a:spcBef>
              <a:spcAft>
                <a:spcPts val="0"/>
              </a:spcAft>
              <a:buSzPts val="1100"/>
              <a:buChar char="○"/>
            </a:pPr>
            <a:r>
              <a:rPr lang="en"/>
              <a:t>The model predicts adjustments to these anchors to better fit the objects.</a:t>
            </a:r>
            <a:endParaRPr/>
          </a:p>
          <a:p>
            <a:pPr indent="-298450" lvl="0" marL="457200" rtl="0" algn="l">
              <a:lnSpc>
                <a:spcPct val="115000"/>
              </a:lnSpc>
              <a:spcBef>
                <a:spcPts val="0"/>
              </a:spcBef>
              <a:spcAft>
                <a:spcPts val="0"/>
              </a:spcAft>
              <a:buSzPts val="1100"/>
              <a:buChar char="●"/>
            </a:pPr>
            <a:r>
              <a:rPr b="1" lang="en"/>
              <a:t>Advantages</a:t>
            </a:r>
            <a:r>
              <a:rPr lang="en"/>
              <a:t>: Handles objects of varying scales effectively.</a:t>
            </a:r>
            <a:endParaRPr/>
          </a:p>
          <a:p>
            <a:pPr indent="-298450" lvl="0" marL="457200" rtl="0" algn="l">
              <a:lnSpc>
                <a:spcPct val="115000"/>
              </a:lnSpc>
              <a:spcBef>
                <a:spcPts val="0"/>
              </a:spcBef>
              <a:spcAft>
                <a:spcPts val="0"/>
              </a:spcAft>
              <a:buSzPts val="1100"/>
              <a:buChar char="●"/>
            </a:pPr>
            <a:r>
              <a:rPr b="1" lang="en"/>
              <a:t>Disadvantages</a:t>
            </a:r>
            <a:r>
              <a:rPr lang="en"/>
              <a:t>: Computationally expensive due to the large number of anchor boxes.</a:t>
            </a:r>
            <a:endParaRPr/>
          </a:p>
          <a:p>
            <a:pPr indent="0" lvl="0" marL="0" rtl="0" algn="l">
              <a:lnSpc>
                <a:spcPct val="115000"/>
              </a:lnSpc>
              <a:spcBef>
                <a:spcPts val="1200"/>
              </a:spcBef>
              <a:spcAft>
                <a:spcPts val="0"/>
              </a:spcAft>
              <a:buNone/>
            </a:pPr>
            <a:r>
              <a:rPr b="1" lang="en"/>
              <a:t>Anchor-Free Object Detection</a:t>
            </a:r>
            <a:r>
              <a:rPr lang="en"/>
              <a:t>:</a:t>
            </a:r>
            <a:endParaRPr/>
          </a:p>
          <a:p>
            <a:pPr indent="-298450" lvl="0" marL="457200" rtl="0" algn="l">
              <a:lnSpc>
                <a:spcPct val="115000"/>
              </a:lnSpc>
              <a:spcBef>
                <a:spcPts val="1200"/>
              </a:spcBef>
              <a:spcAft>
                <a:spcPts val="0"/>
              </a:spcAft>
              <a:buSzPts val="1100"/>
              <a:buChar char="●"/>
            </a:pPr>
            <a:r>
              <a:rPr b="1" lang="en"/>
              <a:t>Definition</a:t>
            </a:r>
            <a:r>
              <a:rPr lang="en"/>
              <a:t>: Directly predicts object centers or key points instead of relying on predefined anchors.</a:t>
            </a:r>
            <a:endParaRPr/>
          </a:p>
          <a:p>
            <a:pPr indent="-298450" lvl="0" marL="457200" rtl="0" algn="l">
              <a:lnSpc>
                <a:spcPct val="115000"/>
              </a:lnSpc>
              <a:spcBef>
                <a:spcPts val="0"/>
              </a:spcBef>
              <a:spcAft>
                <a:spcPts val="0"/>
              </a:spcAft>
              <a:buSzPts val="1100"/>
              <a:buChar char="●"/>
            </a:pPr>
            <a:r>
              <a:rPr b="1" lang="en"/>
              <a:t>How it Works</a:t>
            </a:r>
            <a:r>
              <a:rPr lang="en"/>
              <a:t>:</a:t>
            </a:r>
            <a:endParaRPr/>
          </a:p>
          <a:p>
            <a:pPr indent="-298450" lvl="1" marL="914400" rtl="0" algn="l">
              <a:lnSpc>
                <a:spcPct val="115000"/>
              </a:lnSpc>
              <a:spcBef>
                <a:spcPts val="0"/>
              </a:spcBef>
              <a:spcAft>
                <a:spcPts val="0"/>
              </a:spcAft>
              <a:buSzPts val="1100"/>
              <a:buChar char="○"/>
            </a:pPr>
            <a:r>
              <a:rPr lang="en"/>
              <a:t>The model predicts the center of an object and generates the bounding box using offsets or regressions.</a:t>
            </a:r>
            <a:endParaRPr/>
          </a:p>
          <a:p>
            <a:pPr indent="-298450" lvl="0" marL="457200" rtl="0" algn="l">
              <a:lnSpc>
                <a:spcPct val="115000"/>
              </a:lnSpc>
              <a:spcBef>
                <a:spcPts val="0"/>
              </a:spcBef>
              <a:spcAft>
                <a:spcPts val="0"/>
              </a:spcAft>
              <a:buSzPts val="1100"/>
              <a:buChar char="●"/>
            </a:pPr>
            <a:r>
              <a:rPr b="1" lang="en"/>
              <a:t>Advantages</a:t>
            </a:r>
            <a:r>
              <a:rPr lang="en"/>
              <a:t>: Simplifies detection, faster computation.</a:t>
            </a:r>
            <a:endParaRPr/>
          </a:p>
          <a:p>
            <a:pPr indent="-298450" lvl="0" marL="457200" rtl="0" algn="l">
              <a:lnSpc>
                <a:spcPct val="115000"/>
              </a:lnSpc>
              <a:spcBef>
                <a:spcPts val="0"/>
              </a:spcBef>
              <a:spcAft>
                <a:spcPts val="0"/>
              </a:spcAft>
              <a:buSzPts val="1100"/>
              <a:buChar char="●"/>
            </a:pPr>
            <a:r>
              <a:rPr b="1" lang="en"/>
              <a:t>Disadvantages</a:t>
            </a:r>
            <a:r>
              <a:rPr lang="en"/>
              <a:t>: May struggle with extreme aspect ratios or small objects.</a:t>
            </a:r>
            <a:endParaRPr/>
          </a:p>
          <a:p>
            <a:pPr indent="0" lvl="0" marL="0" rtl="0" algn="l">
              <a:lnSpc>
                <a:spcPct val="115000"/>
              </a:lnSpc>
              <a:spcBef>
                <a:spcPts val="1200"/>
              </a:spcBef>
              <a:spcAft>
                <a:spcPts val="0"/>
              </a:spcAft>
              <a:buNone/>
            </a:pPr>
            <a:r>
              <a:rPr b="1" lang="en">
                <a:solidFill>
                  <a:schemeClr val="dk1"/>
                </a:solidFill>
              </a:rPr>
              <a:t>One-Stage Detectors: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Key Idea:</a:t>
            </a:r>
            <a:r>
              <a:rPr lang="en">
                <a:solidFill>
                  <a:schemeClr val="dk1"/>
                </a:solidFill>
              </a:rPr>
              <a:t> Combine region proposal and classification in a single step.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Directly predicts bounding box coordinates and class probabilities from feature maps.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Example: YOLO, RetinaNet.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Advantages: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Fast and suitable for real-time applications.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Simplified architecture.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Two-Stage Detectors: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Key Idea:</a:t>
            </a:r>
            <a:r>
              <a:rPr lang="en">
                <a:solidFill>
                  <a:schemeClr val="dk1"/>
                </a:solidFill>
              </a:rPr>
              <a:t> Split detection into two stages: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Stage 1: Region Proposal Network (RPN) generates proposals.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Stage 2: Classifier and regressor refine proposals.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Example: Faster R-CNN, Mask R-CNN.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Advantages: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 accuracy for detecting small and overlapping objects.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Modular and flexible design.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0" lvl="0" marL="0" rtl="0" algn="l">
              <a:spcBef>
                <a:spcPts val="1200"/>
              </a:spcBef>
              <a:spcAft>
                <a:spcPts val="0"/>
              </a:spcAft>
              <a:buNone/>
            </a:pPr>
            <a:r>
              <a:t/>
            </a:r>
            <a:endParaRPr b="1"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aa94347f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1aa94347f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is the overall arch. Right is the </a:t>
            </a:r>
            <a:r>
              <a:rPr lang="en"/>
              <a:t>detailed</a:t>
            </a:r>
            <a:r>
              <a:rPr lang="en"/>
              <a:t> Region Proposal Network (RPN).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Backbone: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Faster R-CNN uses a convolutional neural network (e.g., ResNet or VGG) as a backbone to extract feature maps from the input image.</a:t>
            </a:r>
            <a:endParaRPr/>
          </a:p>
          <a:p>
            <a:pPr indent="0" lvl="0" marL="0" rtl="0" algn="l">
              <a:spcBef>
                <a:spcPts val="0"/>
              </a:spcBef>
              <a:spcAft>
                <a:spcPts val="0"/>
              </a:spcAft>
              <a:buNone/>
            </a:pPr>
            <a:r>
              <a:rPr lang="en"/>
              <a:t>These feature maps are passed to the Region Proposal Network (RPN).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Region Proposal Network (RPN):</a:t>
            </a:r>
            <a:endParaRPr/>
          </a:p>
          <a:p>
            <a:pPr indent="0" lvl="0" marL="0" rtl="0" algn="l">
              <a:spcBef>
                <a:spcPts val="0"/>
              </a:spcBef>
              <a:spcAft>
                <a:spcPts val="0"/>
              </a:spcAft>
              <a:buNone/>
            </a:pPr>
            <a:r>
              <a:rPr lang="en"/>
              <a:t>Generates region proposals (potential object locations) based on the feature maps.</a:t>
            </a:r>
            <a:endParaRPr/>
          </a:p>
          <a:p>
            <a:pPr indent="0" lvl="0" marL="0" rtl="0" algn="l">
              <a:spcBef>
                <a:spcPts val="0"/>
              </a:spcBef>
              <a:spcAft>
                <a:spcPts val="0"/>
              </a:spcAft>
              <a:buNone/>
            </a:pPr>
            <a:r>
              <a:rPr lang="en"/>
              <a:t>Uses anchor boxes to identify regions of interest.</a:t>
            </a:r>
            <a:endParaRPr/>
          </a:p>
          <a:p>
            <a:pPr indent="0" lvl="0" marL="0" rtl="0" algn="l">
              <a:spcBef>
                <a:spcPts val="0"/>
              </a:spcBef>
              <a:spcAft>
                <a:spcPts val="0"/>
              </a:spcAft>
              <a:buNone/>
            </a:pPr>
            <a:r>
              <a:rPr lang="en"/>
              <a:t>Outputs proposals with objectness scores.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ROI Pooling:</a:t>
            </a:r>
            <a:endParaRPr/>
          </a:p>
          <a:p>
            <a:pPr indent="0" lvl="0" marL="0" rtl="0" algn="l">
              <a:spcBef>
                <a:spcPts val="0"/>
              </a:spcBef>
              <a:spcAft>
                <a:spcPts val="0"/>
              </a:spcAft>
              <a:buNone/>
            </a:pPr>
            <a:r>
              <a:rPr lang="en"/>
              <a:t>Converts variable-sized region proposals into fixed-size feature maps using ROI Pooling or ROI Align.</a:t>
            </a:r>
            <a:endParaRPr/>
          </a:p>
          <a:p>
            <a:pPr indent="0" lvl="0" marL="0" rtl="0" algn="l">
              <a:spcBef>
                <a:spcPts val="0"/>
              </a:spcBef>
              <a:spcAft>
                <a:spcPts val="0"/>
              </a:spcAft>
              <a:buNone/>
            </a:pPr>
            <a:r>
              <a:rPr lang="en"/>
              <a:t>Ensures compatibility with fully connected layers for classification and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Fully Connected Layers:</a:t>
            </a:r>
            <a:endParaRPr/>
          </a:p>
          <a:p>
            <a:pPr indent="0" lvl="0" marL="0" rtl="0" algn="l">
              <a:spcBef>
                <a:spcPts val="0"/>
              </a:spcBef>
              <a:spcAft>
                <a:spcPts val="0"/>
              </a:spcAft>
              <a:buNone/>
            </a:pPr>
            <a:r>
              <a:rPr lang="en"/>
              <a:t>Classification Head: Assigns a class label to each region proposal.</a:t>
            </a:r>
            <a:endParaRPr/>
          </a:p>
          <a:p>
            <a:pPr indent="0" lvl="0" marL="0" rtl="0" algn="l">
              <a:spcBef>
                <a:spcPts val="0"/>
              </a:spcBef>
              <a:spcAft>
                <a:spcPts val="0"/>
              </a:spcAft>
              <a:buNone/>
            </a:pPr>
            <a:r>
              <a:rPr lang="en"/>
              <a:t>Bounding Box Regressor: Refines the coordinates of the bounding box to align with the detected object.</a:t>
            </a:r>
            <a:endParaRPr/>
          </a:p>
          <a:p>
            <a:pPr indent="0" lvl="0" marL="0" rtl="0" algn="l">
              <a:spcBef>
                <a:spcPts val="0"/>
              </a:spcBef>
              <a:spcAft>
                <a:spcPts val="0"/>
              </a:spcAft>
              <a:buNone/>
            </a:pPr>
            <a:r>
              <a:rPr lang="en"/>
              <a:t>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 object detections with class probabilities and bounding box coordinates.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b8756c2a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b8756c2a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RPN:</a:t>
            </a:r>
            <a:endParaRPr/>
          </a:p>
          <a:p>
            <a:pPr indent="0" lvl="0" marL="0" rtl="0" algn="l">
              <a:spcBef>
                <a:spcPts val="0"/>
              </a:spcBef>
              <a:spcAft>
                <a:spcPts val="0"/>
              </a:spcAft>
              <a:buNone/>
            </a:pPr>
            <a:r>
              <a:rPr lang="en"/>
              <a:t>Binary classification loss for objectness scores.</a:t>
            </a:r>
            <a:endParaRPr/>
          </a:p>
          <a:p>
            <a:pPr indent="0" lvl="0" marL="0" rtl="0" algn="l">
              <a:spcBef>
                <a:spcPts val="0"/>
              </a:spcBef>
              <a:spcAft>
                <a:spcPts val="0"/>
              </a:spcAft>
              <a:buNone/>
            </a:pPr>
            <a:r>
              <a:rPr lang="en"/>
              <a:t>Regression loss for anchor box adjustment.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Detection:</a:t>
            </a:r>
            <a:endParaRPr/>
          </a:p>
          <a:p>
            <a:pPr indent="0" lvl="0" marL="0" rtl="0" algn="l">
              <a:spcBef>
                <a:spcPts val="0"/>
              </a:spcBef>
              <a:spcAft>
                <a:spcPts val="0"/>
              </a:spcAft>
              <a:buNone/>
            </a:pPr>
            <a:r>
              <a:rPr lang="en"/>
              <a:t>Multi-class classification loss for object categories.</a:t>
            </a:r>
            <a:endParaRPr/>
          </a:p>
          <a:p>
            <a:pPr indent="0" lvl="0" marL="0" rtl="0" algn="l">
              <a:spcBef>
                <a:spcPts val="0"/>
              </a:spcBef>
              <a:spcAft>
                <a:spcPts val="0"/>
              </a:spcAft>
              <a:buNone/>
            </a:pPr>
            <a:r>
              <a:rPr lang="en"/>
              <a:t>Regression loss for bounding box refinement.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two?</a:t>
            </a:r>
            <a:endParaRPr/>
          </a:p>
          <a:p>
            <a:pPr indent="0" lvl="0" marL="0" rtl="0" algn="l">
              <a:spcBef>
                <a:spcPts val="0"/>
              </a:spcBef>
              <a:spcAft>
                <a:spcPts val="0"/>
              </a:spcAft>
              <a:buClr>
                <a:schemeClr val="dk1"/>
              </a:buClr>
              <a:buSzPts val="1100"/>
              <a:buFont typeface="Arial"/>
              <a:buNone/>
            </a:pPr>
            <a:r>
              <a:rPr lang="en"/>
              <a:t>RPN and detection have different objectives:</a:t>
            </a:r>
            <a:endParaRPr/>
          </a:p>
          <a:p>
            <a:pPr indent="-298450" lvl="0" marL="457200" rtl="0" algn="l">
              <a:lnSpc>
                <a:spcPct val="115000"/>
              </a:lnSpc>
              <a:spcBef>
                <a:spcPts val="1200"/>
              </a:spcBef>
              <a:spcAft>
                <a:spcPts val="0"/>
              </a:spcAft>
              <a:buClr>
                <a:schemeClr val="dk1"/>
              </a:buClr>
              <a:buSzPts val="1100"/>
              <a:buChar char="●"/>
            </a:pPr>
            <a:r>
              <a:rPr lang="en"/>
              <a:t>RPN focuses on generating accurate region proposals.</a:t>
            </a:r>
            <a:endParaRPr/>
          </a:p>
          <a:p>
            <a:pPr indent="-298450" lvl="0" marL="457200" rtl="0" algn="l">
              <a:lnSpc>
                <a:spcPct val="115000"/>
              </a:lnSpc>
              <a:spcBef>
                <a:spcPts val="0"/>
              </a:spcBef>
              <a:spcAft>
                <a:spcPts val="0"/>
              </a:spcAft>
              <a:buClr>
                <a:schemeClr val="dk1"/>
              </a:buClr>
              <a:buSzPts val="1100"/>
              <a:buChar char="●"/>
            </a:pPr>
            <a:r>
              <a:rPr lang="en"/>
              <a:t>Detection focuses on classifying objects and refining proposals.</a:t>
            </a:r>
            <a:endParaRPr/>
          </a:p>
          <a:p>
            <a:pPr indent="0" lvl="0" marL="0" rtl="0" algn="l">
              <a:lnSpc>
                <a:spcPct val="115000"/>
              </a:lnSpc>
              <a:spcBef>
                <a:spcPts val="1200"/>
              </a:spcBef>
              <a:spcAft>
                <a:spcPts val="0"/>
              </a:spcAft>
              <a:buClr>
                <a:schemeClr val="dk1"/>
              </a:buClr>
              <a:buSzPts val="1100"/>
              <a:buFont typeface="Arial"/>
              <a:buNone/>
            </a:pPr>
            <a:r>
              <a:rPr lang="en"/>
              <a:t>Using separate losses ensures that each branch is optimized for its specific task while contributing to the overall object detection goal.</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36.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jpg"/><Relationship Id="rId4" Type="http://schemas.openxmlformats.org/officeDocument/2006/relationships/image" Target="../media/image35.jpg"/><Relationship Id="rId5" Type="http://schemas.openxmlformats.org/officeDocument/2006/relationships/image" Target="../media/image32.jpg"/><Relationship Id="rId6"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4K0MHzwJSDQtPMNqU6f0gT7w4fSJ1kWP/view" TargetMode="External"/><Relationship Id="rId4" Type="http://schemas.openxmlformats.org/officeDocument/2006/relationships/image" Target="../media/image41.jpg"/><Relationship Id="rId5" Type="http://schemas.openxmlformats.org/officeDocument/2006/relationships/hyperlink" Target="http://drive.google.com/file/d/1WD27_rXVFq6ghX9d-FsAzl2-q4JdKIBJ/view" TargetMode="External"/><Relationship Id="rId6" Type="http://schemas.openxmlformats.org/officeDocument/2006/relationships/image" Target="../media/image39.jpg"/><Relationship Id="rId7" Type="http://schemas.openxmlformats.org/officeDocument/2006/relationships/hyperlink" Target="http://drive.google.com/file/d/14YDwaLNfASTYFvSoIbqjmjN5QIAHDx_4/view" TargetMode="External"/><Relationship Id="rId8"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towardsdatascience.com/what-is-average-precision-in-object-detection-localization-algorithms-and-how-to-calculate-it-3f330efe697b" TargetMode="External"/><Relationship Id="rId4" Type="http://schemas.openxmlformats.org/officeDocument/2006/relationships/hyperlink" Target="https://public.roboflow.com/object-detection/american-sign-language-letters/1" TargetMode="External"/><Relationship Id="rId9" Type="http://schemas.openxmlformats.org/officeDocument/2006/relationships/hyperlink" Target="https://paperswithcode.com/task/object-detection" TargetMode="External"/><Relationship Id="rId5" Type="http://schemas.openxmlformats.org/officeDocument/2006/relationships/hyperlink" Target="https://arxiv.org/pdf/1506.02640" TargetMode="External"/><Relationship Id="rId6" Type="http://schemas.openxmlformats.org/officeDocument/2006/relationships/hyperlink" Target="https://arxiv.org/pdf/2410.22898" TargetMode="External"/><Relationship Id="rId7" Type="http://schemas.openxmlformats.org/officeDocument/2006/relationships/hyperlink" Target="https://arxiv.org/pdf/2304.08069" TargetMode="External"/><Relationship Id="rId8" Type="http://schemas.openxmlformats.org/officeDocument/2006/relationships/hyperlink" Target="https://arxiv.org/pdf/1506.01497v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ASL detection</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Data Mining Project</a:t>
            </a:r>
            <a:endParaRPr/>
          </a:p>
          <a:p>
            <a:pPr indent="0" lvl="0" marL="0" rtl="0" algn="ctr">
              <a:spcBef>
                <a:spcPts val="0"/>
              </a:spcBef>
              <a:spcAft>
                <a:spcPts val="0"/>
              </a:spcAft>
              <a:buNone/>
            </a:pPr>
            <a:r>
              <a:rPr lang="en"/>
              <a:t>Xiang Fang</a:t>
            </a:r>
            <a:endParaRPr/>
          </a:p>
        </p:txBody>
      </p:sp>
      <p:pic>
        <p:nvPicPr>
          <p:cNvPr id="68" name="Google Shape;68;p13"/>
          <p:cNvPicPr preferRelativeResize="0"/>
          <p:nvPr/>
        </p:nvPicPr>
        <p:blipFill>
          <a:blip r:embed="rId3">
            <a:alphaModFix/>
          </a:blip>
          <a:stretch>
            <a:fillRect/>
          </a:stretch>
        </p:blipFill>
        <p:spPr>
          <a:xfrm>
            <a:off x="180451" y="1377351"/>
            <a:ext cx="2265275" cy="2265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0" y="1653298"/>
            <a:ext cx="9144000" cy="3366655"/>
          </a:xfrm>
          <a:prstGeom prst="rect">
            <a:avLst/>
          </a:prstGeom>
          <a:noFill/>
          <a:ln>
            <a:noFill/>
          </a:ln>
        </p:spPr>
      </p:pic>
      <p:sp>
        <p:nvSpPr>
          <p:cNvPr id="138" name="Google Shape;138;p22"/>
          <p:cNvSpPr txBox="1"/>
          <p:nvPr>
            <p:ph type="title"/>
          </p:nvPr>
        </p:nvSpPr>
        <p:spPr>
          <a:xfrm>
            <a:off x="311700" y="1958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 You Only Look Once</a:t>
            </a:r>
            <a:endParaRPr/>
          </a:p>
        </p:txBody>
      </p:sp>
      <p:sp>
        <p:nvSpPr>
          <p:cNvPr id="139" name="Google Shape;139;p22"/>
          <p:cNvSpPr txBox="1"/>
          <p:nvPr/>
        </p:nvSpPr>
        <p:spPr>
          <a:xfrm>
            <a:off x="406775" y="847925"/>
            <a:ext cx="8425500" cy="3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Single-Stage Detector: Combines region proposal and classification</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rPr lang="en" sz="1800">
                <a:solidFill>
                  <a:schemeClr val="dk2"/>
                </a:solidFill>
                <a:latin typeface="Open Sans"/>
                <a:ea typeface="Open Sans"/>
                <a:cs typeface="Open Sans"/>
                <a:sym typeface="Open Sans"/>
              </a:rPr>
              <a:t>Grid-Based Detection: Divides the image into grids</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rPr lang="en" sz="1800">
                <a:solidFill>
                  <a:schemeClr val="dk2"/>
                </a:solidFill>
                <a:latin typeface="Open Sans"/>
                <a:ea typeface="Open Sans"/>
                <a:cs typeface="Open Sans"/>
                <a:sym typeface="Open Sans"/>
              </a:rPr>
              <a:t>Bounding Box Prediction: Predicts multiple boxes per grid cell</a:t>
            </a:r>
            <a:endParaRPr sz="1800">
              <a:solidFill>
                <a:schemeClr val="dk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3">
            <a:alphaModFix/>
          </a:blip>
          <a:stretch>
            <a:fillRect/>
          </a:stretch>
        </p:blipFill>
        <p:spPr>
          <a:xfrm>
            <a:off x="0" y="0"/>
            <a:ext cx="5100424" cy="5100424"/>
          </a:xfrm>
          <a:prstGeom prst="rect">
            <a:avLst/>
          </a:prstGeom>
          <a:noFill/>
          <a:ln>
            <a:noFill/>
          </a:ln>
        </p:spPr>
      </p:pic>
      <p:pic>
        <p:nvPicPr>
          <p:cNvPr id="145" name="Google Shape;145;p23"/>
          <p:cNvPicPr preferRelativeResize="0"/>
          <p:nvPr/>
        </p:nvPicPr>
        <p:blipFill>
          <a:blip r:embed="rId4">
            <a:alphaModFix/>
          </a:blip>
          <a:stretch>
            <a:fillRect/>
          </a:stretch>
        </p:blipFill>
        <p:spPr>
          <a:xfrm>
            <a:off x="5169075" y="87300"/>
            <a:ext cx="3974924" cy="1777864"/>
          </a:xfrm>
          <a:prstGeom prst="rect">
            <a:avLst/>
          </a:prstGeom>
          <a:noFill/>
          <a:ln>
            <a:noFill/>
          </a:ln>
        </p:spPr>
      </p:pic>
      <p:sp>
        <p:nvSpPr>
          <p:cNvPr id="146" name="Google Shape;146;p23"/>
          <p:cNvSpPr txBox="1"/>
          <p:nvPr/>
        </p:nvSpPr>
        <p:spPr>
          <a:xfrm>
            <a:off x="5169075" y="2716175"/>
            <a:ext cx="4265700" cy="129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chemeClr val="dk2"/>
                </a:solidFill>
              </a:rPr>
              <a:t>Augment during Training</a:t>
            </a:r>
            <a:endParaRPr sz="1700">
              <a:solidFill>
                <a:schemeClr val="dk2"/>
              </a:solidFill>
            </a:endParaRPr>
          </a:p>
          <a:p>
            <a:pPr indent="0" lvl="0" marL="0" rtl="0" algn="l">
              <a:lnSpc>
                <a:spcPct val="150000"/>
              </a:lnSpc>
              <a:spcBef>
                <a:spcPts val="0"/>
              </a:spcBef>
              <a:spcAft>
                <a:spcPts val="0"/>
              </a:spcAft>
              <a:buNone/>
            </a:pPr>
            <a:r>
              <a:rPr lang="en" sz="1700">
                <a:solidFill>
                  <a:schemeClr val="dk2"/>
                </a:solidFill>
              </a:rPr>
              <a:t>Backbone: C3k2 Block</a:t>
            </a:r>
            <a:endParaRPr sz="1700">
              <a:solidFill>
                <a:schemeClr val="dk2"/>
              </a:solidFill>
            </a:endParaRPr>
          </a:p>
          <a:p>
            <a:pPr indent="0" lvl="0" marL="0" rtl="0" algn="l">
              <a:lnSpc>
                <a:spcPct val="150000"/>
              </a:lnSpc>
              <a:spcBef>
                <a:spcPts val="0"/>
              </a:spcBef>
              <a:spcAft>
                <a:spcPts val="0"/>
              </a:spcAft>
              <a:buNone/>
            </a:pPr>
            <a:r>
              <a:rPr lang="en" sz="1700">
                <a:solidFill>
                  <a:schemeClr val="dk2"/>
                </a:solidFill>
              </a:rPr>
              <a:t>Neck: Spatial Attention</a:t>
            </a:r>
            <a:endParaRPr sz="1700">
              <a:solidFill>
                <a:schemeClr val="dk2"/>
              </a:solidFill>
            </a:endParaRPr>
          </a:p>
          <a:p>
            <a:pPr indent="0" lvl="0" marL="0" rtl="0" algn="l">
              <a:lnSpc>
                <a:spcPct val="150000"/>
              </a:lnSpc>
              <a:spcBef>
                <a:spcPts val="0"/>
              </a:spcBef>
              <a:spcAft>
                <a:spcPts val="0"/>
              </a:spcAft>
              <a:buNone/>
            </a:pPr>
            <a:r>
              <a:rPr lang="en" sz="1700">
                <a:solidFill>
                  <a:schemeClr val="dk2"/>
                </a:solidFill>
              </a:rPr>
              <a:t>Head: Detection Layers at three scales</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1974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Functions</a:t>
            </a:r>
            <a:endParaRPr/>
          </a:p>
        </p:txBody>
      </p:sp>
      <p:pic>
        <p:nvPicPr>
          <p:cNvPr id="152" name="Google Shape;152;p24"/>
          <p:cNvPicPr preferRelativeResize="0"/>
          <p:nvPr/>
        </p:nvPicPr>
        <p:blipFill>
          <a:blip r:embed="rId3">
            <a:alphaModFix/>
          </a:blip>
          <a:stretch>
            <a:fillRect/>
          </a:stretch>
        </p:blipFill>
        <p:spPr>
          <a:xfrm>
            <a:off x="311700" y="995250"/>
            <a:ext cx="4343400" cy="571500"/>
          </a:xfrm>
          <a:prstGeom prst="rect">
            <a:avLst/>
          </a:prstGeom>
          <a:noFill/>
          <a:ln>
            <a:noFill/>
          </a:ln>
        </p:spPr>
      </p:pic>
      <p:pic>
        <p:nvPicPr>
          <p:cNvPr id="153" name="Google Shape;153;p24"/>
          <p:cNvPicPr preferRelativeResize="0"/>
          <p:nvPr/>
        </p:nvPicPr>
        <p:blipFill>
          <a:blip r:embed="rId4">
            <a:alphaModFix/>
          </a:blip>
          <a:stretch>
            <a:fillRect/>
          </a:stretch>
        </p:blipFill>
        <p:spPr>
          <a:xfrm>
            <a:off x="462225" y="1657175"/>
            <a:ext cx="3276600" cy="1476375"/>
          </a:xfrm>
          <a:prstGeom prst="rect">
            <a:avLst/>
          </a:prstGeom>
          <a:noFill/>
          <a:ln>
            <a:noFill/>
          </a:ln>
        </p:spPr>
      </p:pic>
      <p:pic>
        <p:nvPicPr>
          <p:cNvPr id="154" name="Google Shape;154;p24"/>
          <p:cNvPicPr preferRelativeResize="0"/>
          <p:nvPr/>
        </p:nvPicPr>
        <p:blipFill>
          <a:blip r:embed="rId5">
            <a:alphaModFix/>
          </a:blip>
          <a:stretch>
            <a:fillRect/>
          </a:stretch>
        </p:blipFill>
        <p:spPr>
          <a:xfrm>
            <a:off x="383725" y="4086400"/>
            <a:ext cx="5100375" cy="869691"/>
          </a:xfrm>
          <a:prstGeom prst="rect">
            <a:avLst/>
          </a:prstGeom>
          <a:noFill/>
          <a:ln>
            <a:noFill/>
          </a:ln>
        </p:spPr>
      </p:pic>
      <p:pic>
        <p:nvPicPr>
          <p:cNvPr id="155" name="Google Shape;155;p24"/>
          <p:cNvPicPr preferRelativeResize="0"/>
          <p:nvPr/>
        </p:nvPicPr>
        <p:blipFill>
          <a:blip r:embed="rId6">
            <a:alphaModFix/>
          </a:blip>
          <a:stretch>
            <a:fillRect/>
          </a:stretch>
        </p:blipFill>
        <p:spPr>
          <a:xfrm>
            <a:off x="447888" y="3214675"/>
            <a:ext cx="4972050" cy="790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321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DETR</a:t>
            </a:r>
            <a:endParaRPr/>
          </a:p>
        </p:txBody>
      </p:sp>
      <p:sp>
        <p:nvSpPr>
          <p:cNvPr id="161" name="Google Shape;161;p25"/>
          <p:cNvSpPr txBox="1"/>
          <p:nvPr>
            <p:ph idx="1" type="body"/>
          </p:nvPr>
        </p:nvSpPr>
        <p:spPr>
          <a:xfrm>
            <a:off x="311700" y="10286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encoder-decoder structure</a:t>
            </a:r>
            <a:endParaRPr/>
          </a:p>
          <a:p>
            <a:pPr indent="0" lvl="0" marL="0" rtl="0" algn="l">
              <a:spcBef>
                <a:spcPts val="1200"/>
              </a:spcBef>
              <a:spcAft>
                <a:spcPts val="0"/>
              </a:spcAft>
              <a:buNone/>
            </a:pPr>
            <a:r>
              <a:rPr lang="en"/>
              <a:t>Anchor-Free Query-Based Detection</a:t>
            </a:r>
            <a:endParaRPr/>
          </a:p>
          <a:p>
            <a:pPr indent="0" lvl="0" marL="0" rtl="0" algn="l">
              <a:spcBef>
                <a:spcPts val="1200"/>
              </a:spcBef>
              <a:spcAft>
                <a:spcPts val="1200"/>
              </a:spcAft>
              <a:buNone/>
            </a:pPr>
            <a:r>
              <a:t/>
            </a:r>
            <a:endParaRPr/>
          </a:p>
        </p:txBody>
      </p:sp>
      <p:pic>
        <p:nvPicPr>
          <p:cNvPr id="162" name="Google Shape;162;p25"/>
          <p:cNvPicPr preferRelativeResize="0"/>
          <p:nvPr/>
        </p:nvPicPr>
        <p:blipFill>
          <a:blip r:embed="rId3">
            <a:alphaModFix/>
          </a:blip>
          <a:stretch>
            <a:fillRect/>
          </a:stretch>
        </p:blipFill>
        <p:spPr>
          <a:xfrm>
            <a:off x="311700" y="1990800"/>
            <a:ext cx="8302076" cy="3046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6"/>
          <p:cNvPicPr preferRelativeResize="0"/>
          <p:nvPr/>
        </p:nvPicPr>
        <p:blipFill>
          <a:blip r:embed="rId3">
            <a:alphaModFix/>
          </a:blip>
          <a:stretch>
            <a:fillRect/>
          </a:stretch>
        </p:blipFill>
        <p:spPr>
          <a:xfrm>
            <a:off x="45025" y="315150"/>
            <a:ext cx="4733149" cy="4039325"/>
          </a:xfrm>
          <a:prstGeom prst="rect">
            <a:avLst/>
          </a:prstGeom>
          <a:noFill/>
          <a:ln>
            <a:noFill/>
          </a:ln>
        </p:spPr>
      </p:pic>
      <p:pic>
        <p:nvPicPr>
          <p:cNvPr id="168" name="Google Shape;168;p26"/>
          <p:cNvPicPr preferRelativeResize="0"/>
          <p:nvPr/>
        </p:nvPicPr>
        <p:blipFill>
          <a:blip r:embed="rId4">
            <a:alphaModFix/>
          </a:blip>
          <a:stretch>
            <a:fillRect/>
          </a:stretch>
        </p:blipFill>
        <p:spPr>
          <a:xfrm>
            <a:off x="5459550" y="152400"/>
            <a:ext cx="3532050" cy="1720550"/>
          </a:xfrm>
          <a:prstGeom prst="rect">
            <a:avLst/>
          </a:prstGeom>
          <a:noFill/>
          <a:ln>
            <a:noFill/>
          </a:ln>
        </p:spPr>
      </p:pic>
      <p:pic>
        <p:nvPicPr>
          <p:cNvPr id="169" name="Google Shape;169;p26"/>
          <p:cNvPicPr preferRelativeResize="0"/>
          <p:nvPr/>
        </p:nvPicPr>
        <p:blipFill>
          <a:blip r:embed="rId5">
            <a:alphaModFix/>
          </a:blip>
          <a:stretch>
            <a:fillRect/>
          </a:stretch>
        </p:blipFill>
        <p:spPr>
          <a:xfrm>
            <a:off x="4950374" y="2251575"/>
            <a:ext cx="4041225" cy="26035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1974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Functions</a:t>
            </a:r>
            <a:endParaRPr/>
          </a:p>
        </p:txBody>
      </p:sp>
      <p:pic>
        <p:nvPicPr>
          <p:cNvPr id="175" name="Google Shape;175;p27"/>
          <p:cNvPicPr preferRelativeResize="0"/>
          <p:nvPr/>
        </p:nvPicPr>
        <p:blipFill>
          <a:blip r:embed="rId3">
            <a:alphaModFix/>
          </a:blip>
          <a:stretch>
            <a:fillRect/>
          </a:stretch>
        </p:blipFill>
        <p:spPr>
          <a:xfrm>
            <a:off x="375475" y="904825"/>
            <a:ext cx="4791075" cy="542925"/>
          </a:xfrm>
          <a:prstGeom prst="rect">
            <a:avLst/>
          </a:prstGeom>
          <a:noFill/>
          <a:ln>
            <a:noFill/>
          </a:ln>
        </p:spPr>
      </p:pic>
      <p:pic>
        <p:nvPicPr>
          <p:cNvPr id="176" name="Google Shape;176;p27"/>
          <p:cNvPicPr preferRelativeResize="0"/>
          <p:nvPr/>
        </p:nvPicPr>
        <p:blipFill>
          <a:blip r:embed="rId4">
            <a:alphaModFix/>
          </a:blip>
          <a:stretch>
            <a:fillRect/>
          </a:stretch>
        </p:blipFill>
        <p:spPr>
          <a:xfrm>
            <a:off x="311700" y="1575350"/>
            <a:ext cx="5207750" cy="840825"/>
          </a:xfrm>
          <a:prstGeom prst="rect">
            <a:avLst/>
          </a:prstGeom>
          <a:noFill/>
          <a:ln>
            <a:noFill/>
          </a:ln>
        </p:spPr>
      </p:pic>
      <p:pic>
        <p:nvPicPr>
          <p:cNvPr id="177" name="Google Shape;177;p27"/>
          <p:cNvPicPr preferRelativeResize="0"/>
          <p:nvPr/>
        </p:nvPicPr>
        <p:blipFill>
          <a:blip r:embed="rId5">
            <a:alphaModFix/>
          </a:blip>
          <a:stretch>
            <a:fillRect/>
          </a:stretch>
        </p:blipFill>
        <p:spPr>
          <a:xfrm>
            <a:off x="375475" y="2543775"/>
            <a:ext cx="3074175" cy="784550"/>
          </a:xfrm>
          <a:prstGeom prst="rect">
            <a:avLst/>
          </a:prstGeom>
          <a:noFill/>
          <a:ln>
            <a:noFill/>
          </a:ln>
        </p:spPr>
      </p:pic>
      <p:pic>
        <p:nvPicPr>
          <p:cNvPr id="178" name="Google Shape;178;p27"/>
          <p:cNvPicPr preferRelativeResize="0"/>
          <p:nvPr/>
        </p:nvPicPr>
        <p:blipFill>
          <a:blip r:embed="rId6">
            <a:alphaModFix/>
          </a:blip>
          <a:stretch>
            <a:fillRect/>
          </a:stretch>
        </p:blipFill>
        <p:spPr>
          <a:xfrm>
            <a:off x="375475" y="3393975"/>
            <a:ext cx="3338724" cy="1510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122625" y="1958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a:t>
            </a:r>
            <a:r>
              <a:rPr lang="en"/>
              <a:t> Process</a:t>
            </a:r>
            <a:endParaRPr/>
          </a:p>
        </p:txBody>
      </p:sp>
      <p:pic>
        <p:nvPicPr>
          <p:cNvPr id="184" name="Google Shape;184;p28"/>
          <p:cNvPicPr preferRelativeResize="0"/>
          <p:nvPr/>
        </p:nvPicPr>
        <p:blipFill>
          <a:blip r:embed="rId3">
            <a:alphaModFix/>
          </a:blip>
          <a:stretch>
            <a:fillRect/>
          </a:stretch>
        </p:blipFill>
        <p:spPr>
          <a:xfrm>
            <a:off x="608375" y="903200"/>
            <a:ext cx="8195475" cy="4073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961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a:t>
            </a:r>
            <a:endParaRPr/>
          </a:p>
        </p:txBody>
      </p:sp>
      <p:graphicFrame>
        <p:nvGraphicFramePr>
          <p:cNvPr id="190" name="Google Shape;190;p29"/>
          <p:cNvGraphicFramePr/>
          <p:nvPr/>
        </p:nvGraphicFramePr>
        <p:xfrm>
          <a:off x="164650" y="1185050"/>
          <a:ext cx="3000000" cy="3000000"/>
        </p:xfrm>
        <a:graphic>
          <a:graphicData uri="http://schemas.openxmlformats.org/drawingml/2006/table">
            <a:tbl>
              <a:tblPr>
                <a:noFill/>
                <a:tableStyleId>{FD782DE7-C783-49C6-974C-0CE854F7AA19}</a:tableStyleId>
              </a:tblPr>
              <a:tblGrid>
                <a:gridCol w="1662250"/>
                <a:gridCol w="1512350"/>
                <a:gridCol w="1124075"/>
                <a:gridCol w="1317650"/>
                <a:gridCol w="2095700"/>
              </a:tblGrid>
              <a:tr h="381000">
                <a:tc>
                  <a:txBody>
                    <a:bodyPr/>
                    <a:lstStyle/>
                    <a:p>
                      <a:pPr indent="0" lvl="0" marL="0" rtl="0" algn="l">
                        <a:spcBef>
                          <a:spcPts val="0"/>
                        </a:spcBef>
                        <a:spcAft>
                          <a:spcPts val="0"/>
                        </a:spcAft>
                        <a:buNone/>
                      </a:pPr>
                      <a:r>
                        <a:rPr lang="en"/>
                        <a:t>Model</a:t>
                      </a:r>
                      <a:endParaRPr/>
                    </a:p>
                  </a:txBody>
                  <a:tcPr marT="91425" marB="91425" marR="91425" marL="91425"/>
                </a:tc>
                <a:tc>
                  <a:txBody>
                    <a:bodyPr/>
                    <a:lstStyle/>
                    <a:p>
                      <a:pPr indent="0" lvl="0" marL="0" rtl="0" algn="l">
                        <a:spcBef>
                          <a:spcPts val="0"/>
                        </a:spcBef>
                        <a:spcAft>
                          <a:spcPts val="0"/>
                        </a:spcAft>
                        <a:buNone/>
                      </a:pPr>
                      <a:r>
                        <a:rPr lang="en"/>
                        <a:t>Latency(ms)</a:t>
                      </a:r>
                      <a:endParaRPr/>
                    </a:p>
                  </a:txBody>
                  <a:tcPr marT="91425" marB="91425" marR="91425" marL="91425"/>
                </a:tc>
                <a:tc>
                  <a:txBody>
                    <a:bodyPr/>
                    <a:lstStyle/>
                    <a:p>
                      <a:pPr indent="0" lvl="0" marL="0" rtl="0" algn="l">
                        <a:spcBef>
                          <a:spcPts val="0"/>
                        </a:spcBef>
                        <a:spcAft>
                          <a:spcPts val="0"/>
                        </a:spcAft>
                        <a:buNone/>
                      </a:pPr>
                      <a:r>
                        <a:rPr lang="en"/>
                        <a:t>AP 50-95</a:t>
                      </a:r>
                      <a:endParaRPr/>
                    </a:p>
                  </a:txBody>
                  <a:tcPr marT="91425" marB="91425" marR="91425" marL="91425"/>
                </a:tc>
                <a:tc>
                  <a:txBody>
                    <a:bodyPr/>
                    <a:lstStyle/>
                    <a:p>
                      <a:pPr indent="0" lvl="0" marL="0" rtl="0" algn="l">
                        <a:spcBef>
                          <a:spcPts val="0"/>
                        </a:spcBef>
                        <a:spcAft>
                          <a:spcPts val="0"/>
                        </a:spcAft>
                        <a:buNone/>
                      </a:pPr>
                      <a:r>
                        <a:rPr lang="en"/>
                        <a:t># Params(M)</a:t>
                      </a:r>
                      <a:endParaRPr/>
                    </a:p>
                  </a:txBody>
                  <a:tcPr marT="91425" marB="91425" marR="91425" marL="91425"/>
                </a:tc>
                <a:tc>
                  <a:txBody>
                    <a:bodyPr/>
                    <a:lstStyle/>
                    <a:p>
                      <a:pPr indent="0" lvl="0" marL="0" rtl="0" algn="l">
                        <a:spcBef>
                          <a:spcPts val="0"/>
                        </a:spcBef>
                        <a:spcAft>
                          <a:spcPts val="0"/>
                        </a:spcAft>
                        <a:buNone/>
                      </a:pPr>
                      <a:r>
                        <a:rPr lang="en"/>
                        <a:t>Epoch </a:t>
                      </a:r>
                      <a:r>
                        <a:rPr lang="en"/>
                        <a:t>Training</a:t>
                      </a:r>
                      <a:r>
                        <a:rPr lang="en"/>
                        <a:t> Time(s)</a:t>
                      </a:r>
                      <a:endParaRPr/>
                    </a:p>
                  </a:txBody>
                  <a:tcPr marT="91425" marB="91425" marR="91425" marL="91425"/>
                </a:tc>
              </a:tr>
              <a:tr h="381000">
                <a:tc>
                  <a:txBody>
                    <a:bodyPr/>
                    <a:lstStyle/>
                    <a:p>
                      <a:pPr indent="0" lvl="0" marL="0" rtl="0" algn="l">
                        <a:spcBef>
                          <a:spcPts val="0"/>
                        </a:spcBef>
                        <a:spcAft>
                          <a:spcPts val="0"/>
                        </a:spcAft>
                        <a:buNone/>
                      </a:pPr>
                      <a:r>
                        <a:rPr lang="en"/>
                        <a:t>Yolo11-n</a:t>
                      </a:r>
                      <a:endParaRPr/>
                    </a:p>
                  </a:txBody>
                  <a:tcPr marT="91425" marB="91425" marR="91425" marL="91425"/>
                </a:tc>
                <a:tc>
                  <a:txBody>
                    <a:bodyPr/>
                    <a:lstStyle/>
                    <a:p>
                      <a:pPr indent="0" lvl="0" marL="0" rtl="0" algn="l">
                        <a:spcBef>
                          <a:spcPts val="0"/>
                        </a:spcBef>
                        <a:spcAft>
                          <a:spcPts val="0"/>
                        </a:spcAft>
                        <a:buNone/>
                      </a:pPr>
                      <a:r>
                        <a:rPr lang="en">
                          <a:solidFill>
                            <a:srgbClr val="FF0000"/>
                          </a:solidFill>
                        </a:rPr>
                        <a:t>3.32</a:t>
                      </a:r>
                      <a:endParaRPr>
                        <a:solidFill>
                          <a:srgbClr val="FF0000"/>
                        </a:solidFill>
                      </a:endParaRPr>
                    </a:p>
                  </a:txBody>
                  <a:tcPr marT="91425" marB="91425" marR="91425" marL="91425"/>
                </a:tc>
                <a:tc>
                  <a:txBody>
                    <a:bodyPr/>
                    <a:lstStyle/>
                    <a:p>
                      <a:pPr indent="0" lvl="0" marL="0" rtl="0" algn="l">
                        <a:spcBef>
                          <a:spcPts val="0"/>
                        </a:spcBef>
                        <a:spcAft>
                          <a:spcPts val="0"/>
                        </a:spcAft>
                        <a:buNone/>
                      </a:pPr>
                      <a:r>
                        <a:rPr lang="en"/>
                        <a:t>0.692</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c>
                  <a:txBody>
                    <a:bodyPr/>
                    <a:lstStyle/>
                    <a:p>
                      <a:pPr indent="0" lvl="0" marL="0" rtl="0" algn="l">
                        <a:spcBef>
                          <a:spcPts val="0"/>
                        </a:spcBef>
                        <a:spcAft>
                          <a:spcPts val="0"/>
                        </a:spcAft>
                        <a:buNone/>
                      </a:pPr>
                      <a:r>
                        <a:rPr lang="en"/>
                        <a:t>160</a:t>
                      </a:r>
                      <a:endParaRPr/>
                    </a:p>
                  </a:txBody>
                  <a:tcPr marT="91425" marB="91425" marR="91425" marL="91425"/>
                </a:tc>
              </a:tr>
              <a:tr h="381000">
                <a:tc>
                  <a:txBody>
                    <a:bodyPr/>
                    <a:lstStyle/>
                    <a:p>
                      <a:pPr indent="0" lvl="0" marL="0" rtl="0" algn="l">
                        <a:spcBef>
                          <a:spcPts val="0"/>
                        </a:spcBef>
                        <a:spcAft>
                          <a:spcPts val="0"/>
                        </a:spcAft>
                        <a:buNone/>
                      </a:pPr>
                      <a:r>
                        <a:rPr lang="en"/>
                        <a:t>Yolo11-l</a:t>
                      </a:r>
                      <a:endParaRPr/>
                    </a:p>
                  </a:txBody>
                  <a:tcPr marT="91425" marB="91425" marR="91425" marL="91425"/>
                </a:tc>
                <a:tc>
                  <a:txBody>
                    <a:bodyPr/>
                    <a:lstStyle/>
                    <a:p>
                      <a:pPr indent="0" lvl="0" marL="0" rtl="0" algn="l">
                        <a:spcBef>
                          <a:spcPts val="0"/>
                        </a:spcBef>
                        <a:spcAft>
                          <a:spcPts val="0"/>
                        </a:spcAft>
                        <a:buNone/>
                      </a:pPr>
                      <a:r>
                        <a:rPr lang="en"/>
                        <a:t>7.49</a:t>
                      </a:r>
                      <a:endParaRPr/>
                    </a:p>
                  </a:txBody>
                  <a:tcPr marT="91425" marB="91425" marR="91425" marL="91425"/>
                </a:tc>
                <a:tc>
                  <a:txBody>
                    <a:bodyPr/>
                    <a:lstStyle/>
                    <a:p>
                      <a:pPr indent="0" lvl="0" marL="0" rtl="0" algn="l">
                        <a:spcBef>
                          <a:spcPts val="0"/>
                        </a:spcBef>
                        <a:spcAft>
                          <a:spcPts val="0"/>
                        </a:spcAft>
                        <a:buNone/>
                      </a:pPr>
                      <a:r>
                        <a:rPr lang="en"/>
                        <a:t>0.777</a:t>
                      </a:r>
                      <a:endParaRPr/>
                    </a:p>
                  </a:txBody>
                  <a:tcPr marT="91425" marB="91425" marR="91425" marL="91425"/>
                </a:tc>
                <a:tc>
                  <a:txBody>
                    <a:bodyPr/>
                    <a:lstStyle/>
                    <a:p>
                      <a:pPr indent="0" lvl="0" marL="0" rtl="0" algn="l">
                        <a:spcBef>
                          <a:spcPts val="0"/>
                        </a:spcBef>
                        <a:spcAft>
                          <a:spcPts val="0"/>
                        </a:spcAft>
                        <a:buNone/>
                      </a:pPr>
                      <a:r>
                        <a:rPr lang="en"/>
                        <a:t>25.3</a:t>
                      </a:r>
                      <a:endParaRPr/>
                    </a:p>
                  </a:txBody>
                  <a:tcPr marT="91425" marB="91425" marR="91425" marL="91425"/>
                </a:tc>
                <a:tc>
                  <a:txBody>
                    <a:bodyPr/>
                    <a:lstStyle/>
                    <a:p>
                      <a:pPr indent="0" lvl="0" marL="0" rtl="0" algn="l">
                        <a:spcBef>
                          <a:spcPts val="0"/>
                        </a:spcBef>
                        <a:spcAft>
                          <a:spcPts val="0"/>
                        </a:spcAft>
                        <a:buNone/>
                      </a:pPr>
                      <a:r>
                        <a:rPr lang="en"/>
                        <a:t>170</a:t>
                      </a:r>
                      <a:endParaRPr/>
                    </a:p>
                  </a:txBody>
                  <a:tcPr marT="91425" marB="91425" marR="91425" marL="91425"/>
                </a:tc>
              </a:tr>
              <a:tr h="381000">
                <a:tc>
                  <a:txBody>
                    <a:bodyPr/>
                    <a:lstStyle/>
                    <a:p>
                      <a:pPr indent="0" lvl="0" marL="0" rtl="0" algn="l">
                        <a:spcBef>
                          <a:spcPts val="0"/>
                        </a:spcBef>
                        <a:spcAft>
                          <a:spcPts val="0"/>
                        </a:spcAft>
                        <a:buNone/>
                      </a:pPr>
                      <a:r>
                        <a:rPr lang="en"/>
                        <a:t>Yolo11-x</a:t>
                      </a:r>
                      <a:endParaRPr/>
                    </a:p>
                  </a:txBody>
                  <a:tcPr marT="91425" marB="91425" marR="91425" marL="91425"/>
                </a:tc>
                <a:tc>
                  <a:txBody>
                    <a:bodyPr/>
                    <a:lstStyle/>
                    <a:p>
                      <a:pPr indent="0" lvl="0" marL="0" rtl="0" algn="l">
                        <a:spcBef>
                          <a:spcPts val="0"/>
                        </a:spcBef>
                        <a:spcAft>
                          <a:spcPts val="0"/>
                        </a:spcAft>
                        <a:buNone/>
                      </a:pPr>
                      <a:r>
                        <a:rPr lang="en"/>
                        <a:t>13.85</a:t>
                      </a:r>
                      <a:endParaRPr/>
                    </a:p>
                  </a:txBody>
                  <a:tcPr marT="91425" marB="91425" marR="91425" marL="91425"/>
                </a:tc>
                <a:tc>
                  <a:txBody>
                    <a:bodyPr/>
                    <a:lstStyle/>
                    <a:p>
                      <a:pPr indent="0" lvl="0" marL="0" rtl="0" algn="l">
                        <a:spcBef>
                          <a:spcPts val="0"/>
                        </a:spcBef>
                        <a:spcAft>
                          <a:spcPts val="0"/>
                        </a:spcAft>
                        <a:buNone/>
                      </a:pPr>
                      <a:r>
                        <a:rPr lang="en"/>
                        <a:t>0.778</a:t>
                      </a:r>
                      <a:endParaRPr/>
                    </a:p>
                  </a:txBody>
                  <a:tcPr marT="91425" marB="91425" marR="91425" marL="91425"/>
                </a:tc>
                <a:tc>
                  <a:txBody>
                    <a:bodyPr/>
                    <a:lstStyle/>
                    <a:p>
                      <a:pPr indent="0" lvl="0" marL="0" rtl="0" algn="l">
                        <a:spcBef>
                          <a:spcPts val="0"/>
                        </a:spcBef>
                        <a:spcAft>
                          <a:spcPts val="0"/>
                        </a:spcAft>
                        <a:buNone/>
                      </a:pPr>
                      <a:r>
                        <a:rPr lang="en"/>
                        <a:t>56.9</a:t>
                      </a:r>
                      <a:endParaRPr/>
                    </a:p>
                  </a:txBody>
                  <a:tcPr marT="91425" marB="91425" marR="91425" marL="91425"/>
                </a:tc>
                <a:tc>
                  <a:txBody>
                    <a:bodyPr/>
                    <a:lstStyle/>
                    <a:p>
                      <a:pPr indent="0" lvl="0" marL="0" rtl="0" algn="l">
                        <a:spcBef>
                          <a:spcPts val="0"/>
                        </a:spcBef>
                        <a:spcAft>
                          <a:spcPts val="0"/>
                        </a:spcAft>
                        <a:buNone/>
                      </a:pPr>
                      <a:r>
                        <a:rPr lang="en"/>
                        <a:t>140</a:t>
                      </a:r>
                      <a:endParaRPr/>
                    </a:p>
                  </a:txBody>
                  <a:tcPr marT="91425" marB="91425" marR="91425" marL="91425"/>
                </a:tc>
              </a:tr>
              <a:tr h="381000">
                <a:tc>
                  <a:txBody>
                    <a:bodyPr/>
                    <a:lstStyle/>
                    <a:p>
                      <a:pPr indent="0" lvl="0" marL="0" rtl="0" algn="l">
                        <a:spcBef>
                          <a:spcPts val="0"/>
                        </a:spcBef>
                        <a:spcAft>
                          <a:spcPts val="0"/>
                        </a:spcAft>
                        <a:buNone/>
                      </a:pPr>
                      <a:r>
                        <a:rPr lang="en"/>
                        <a:t>RT-DETR-l</a:t>
                      </a:r>
                      <a:endParaRPr/>
                    </a:p>
                  </a:txBody>
                  <a:tcPr marT="91425" marB="91425" marR="91425" marL="91425"/>
                </a:tc>
                <a:tc>
                  <a:txBody>
                    <a:bodyPr/>
                    <a:lstStyle/>
                    <a:p>
                      <a:pPr indent="0" lvl="0" marL="0" rtl="0" algn="l">
                        <a:spcBef>
                          <a:spcPts val="0"/>
                        </a:spcBef>
                        <a:spcAft>
                          <a:spcPts val="0"/>
                        </a:spcAft>
                        <a:buNone/>
                      </a:pPr>
                      <a:r>
                        <a:rPr lang="en"/>
                        <a:t>9.5</a:t>
                      </a:r>
                      <a:endParaRPr/>
                    </a:p>
                  </a:txBody>
                  <a:tcPr marT="91425" marB="91425" marR="91425" marL="91425"/>
                </a:tc>
                <a:tc>
                  <a:txBody>
                    <a:bodyPr/>
                    <a:lstStyle/>
                    <a:p>
                      <a:pPr indent="0" lvl="0" marL="0" rtl="0" algn="l">
                        <a:spcBef>
                          <a:spcPts val="0"/>
                        </a:spcBef>
                        <a:spcAft>
                          <a:spcPts val="0"/>
                        </a:spcAft>
                        <a:buNone/>
                      </a:pPr>
                      <a:r>
                        <a:rPr lang="en"/>
                        <a:t>0.753</a:t>
                      </a:r>
                      <a:endParaRPr/>
                    </a:p>
                  </a:txBody>
                  <a:tcPr marT="91425" marB="91425" marR="91425" marL="91425"/>
                </a:tc>
                <a:tc>
                  <a:txBody>
                    <a:bodyPr/>
                    <a:lstStyle/>
                    <a:p>
                      <a:pPr indent="0" lvl="0" marL="0" rtl="0" algn="l">
                        <a:spcBef>
                          <a:spcPts val="0"/>
                        </a:spcBef>
                        <a:spcAft>
                          <a:spcPts val="0"/>
                        </a:spcAft>
                        <a:buNone/>
                      </a:pPr>
                      <a:r>
                        <a:rPr lang="en"/>
                        <a:t>32.9</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tc>
              </a:tr>
              <a:tr h="381000">
                <a:tc>
                  <a:txBody>
                    <a:bodyPr/>
                    <a:lstStyle/>
                    <a:p>
                      <a:pPr indent="0" lvl="0" marL="0" rtl="0" algn="l">
                        <a:spcBef>
                          <a:spcPts val="0"/>
                        </a:spcBef>
                        <a:spcAft>
                          <a:spcPts val="0"/>
                        </a:spcAft>
                        <a:buNone/>
                      </a:pPr>
                      <a:r>
                        <a:rPr lang="en">
                          <a:solidFill>
                            <a:srgbClr val="212529"/>
                          </a:solidFill>
                        </a:rPr>
                        <a:t>RT-DETR-x</a:t>
                      </a:r>
                      <a:endParaRPr>
                        <a:solidFill>
                          <a:srgbClr val="212529"/>
                        </a:solidFill>
                      </a:endParaRPr>
                    </a:p>
                  </a:txBody>
                  <a:tcPr marT="91425" marB="91425" marR="91425" marL="91425"/>
                </a:tc>
                <a:tc>
                  <a:txBody>
                    <a:bodyPr/>
                    <a:lstStyle/>
                    <a:p>
                      <a:pPr indent="0" lvl="0" marL="0" rtl="0" algn="l">
                        <a:spcBef>
                          <a:spcPts val="0"/>
                        </a:spcBef>
                        <a:spcAft>
                          <a:spcPts val="0"/>
                        </a:spcAft>
                        <a:buNone/>
                      </a:pPr>
                      <a:r>
                        <a:rPr lang="en"/>
                        <a:t>14.4</a:t>
                      </a:r>
                      <a:endParaRPr/>
                    </a:p>
                  </a:txBody>
                  <a:tcPr marT="91425" marB="91425" marR="91425" marL="91425"/>
                </a:tc>
                <a:tc>
                  <a:txBody>
                    <a:bodyPr/>
                    <a:lstStyle/>
                    <a:p>
                      <a:pPr indent="0" lvl="0" marL="0" rtl="0" algn="l">
                        <a:spcBef>
                          <a:spcPts val="0"/>
                        </a:spcBef>
                        <a:spcAft>
                          <a:spcPts val="0"/>
                        </a:spcAft>
                        <a:buNone/>
                      </a:pPr>
                      <a:r>
                        <a:rPr lang="en">
                          <a:solidFill>
                            <a:srgbClr val="FF0000"/>
                          </a:solidFill>
                        </a:rPr>
                        <a:t>0.793</a:t>
                      </a:r>
                      <a:endParaRPr>
                        <a:solidFill>
                          <a:srgbClr val="FF0000"/>
                        </a:solidFill>
                      </a:endParaRPr>
                    </a:p>
                  </a:txBody>
                  <a:tcPr marT="91425" marB="91425" marR="91425" marL="91425"/>
                </a:tc>
                <a:tc>
                  <a:txBody>
                    <a:bodyPr/>
                    <a:lstStyle/>
                    <a:p>
                      <a:pPr indent="0" lvl="0" marL="0" rtl="0" algn="l">
                        <a:spcBef>
                          <a:spcPts val="0"/>
                        </a:spcBef>
                        <a:spcAft>
                          <a:spcPts val="0"/>
                        </a:spcAft>
                        <a:buNone/>
                      </a:pPr>
                      <a:r>
                        <a:rPr lang="en"/>
                        <a:t>67.4</a:t>
                      </a:r>
                      <a:endParaRPr/>
                    </a:p>
                  </a:txBody>
                  <a:tcPr marT="91425" marB="91425" marR="91425" marL="91425"/>
                </a:tc>
                <a:tc>
                  <a:txBody>
                    <a:bodyPr/>
                    <a:lstStyle/>
                    <a:p>
                      <a:pPr indent="0" lvl="0" marL="0" rtl="0" algn="l">
                        <a:spcBef>
                          <a:spcPts val="0"/>
                        </a:spcBef>
                        <a:spcAft>
                          <a:spcPts val="0"/>
                        </a:spcAft>
                        <a:buNone/>
                      </a:pPr>
                      <a:r>
                        <a:rPr lang="en"/>
                        <a:t>215</a:t>
                      </a:r>
                      <a:endParaRPr/>
                    </a:p>
                  </a:txBody>
                  <a:tcPr marT="91425" marB="91425" marR="91425" marL="91425"/>
                </a:tc>
              </a:tr>
              <a:tr h="381000">
                <a:tc>
                  <a:txBody>
                    <a:bodyPr/>
                    <a:lstStyle/>
                    <a:p>
                      <a:pPr indent="0" lvl="0" marL="0" rtl="0" algn="l">
                        <a:spcBef>
                          <a:spcPts val="0"/>
                        </a:spcBef>
                        <a:spcAft>
                          <a:spcPts val="0"/>
                        </a:spcAft>
                        <a:buNone/>
                      </a:pPr>
                      <a:r>
                        <a:rPr lang="en"/>
                        <a:t>Faster R-CNN</a:t>
                      </a:r>
                      <a:endParaRPr/>
                    </a:p>
                  </a:txBody>
                  <a:tcPr marT="91425" marB="91425" marR="91425" marL="91425"/>
                </a:tc>
                <a:tc>
                  <a:txBody>
                    <a:bodyPr/>
                    <a:lstStyle/>
                    <a:p>
                      <a:pPr indent="0" lvl="0" marL="0" rtl="0" algn="l">
                        <a:spcBef>
                          <a:spcPts val="0"/>
                        </a:spcBef>
                        <a:spcAft>
                          <a:spcPts val="0"/>
                        </a:spcAft>
                        <a:buNone/>
                      </a:pPr>
                      <a:r>
                        <a:rPr lang="en"/>
                        <a:t>20.69</a:t>
                      </a:r>
                      <a:endParaRPr/>
                    </a:p>
                  </a:txBody>
                  <a:tcPr marT="91425" marB="91425" marR="91425" marL="91425"/>
                </a:tc>
                <a:tc>
                  <a:txBody>
                    <a:bodyPr/>
                    <a:lstStyle/>
                    <a:p>
                      <a:pPr indent="0" lvl="0" marL="0" rtl="0" algn="l">
                        <a:spcBef>
                          <a:spcPts val="0"/>
                        </a:spcBef>
                        <a:spcAft>
                          <a:spcPts val="0"/>
                        </a:spcAft>
                        <a:buNone/>
                      </a:pPr>
                      <a:r>
                        <a:rPr lang="en"/>
                        <a:t>0.555</a:t>
                      </a:r>
                      <a:endParaRPr/>
                    </a:p>
                  </a:txBody>
                  <a:tcPr marT="91425" marB="91425" marR="91425" marL="91425"/>
                </a:tc>
                <a:tc>
                  <a:txBody>
                    <a:bodyPr/>
                    <a:lstStyle/>
                    <a:p>
                      <a:pPr indent="0" lvl="0" marL="0" rtl="0" algn="l">
                        <a:spcBef>
                          <a:spcPts val="0"/>
                        </a:spcBef>
                        <a:spcAft>
                          <a:spcPts val="0"/>
                        </a:spcAft>
                        <a:buNone/>
                      </a:pPr>
                      <a:r>
                        <a:rPr lang="en"/>
                        <a:t>32.3</a:t>
                      </a:r>
                      <a:endParaRPr/>
                    </a:p>
                  </a:txBody>
                  <a:tcPr marT="91425" marB="91425" marR="91425" marL="91425"/>
                </a:tc>
                <a:tc>
                  <a:txBody>
                    <a:bodyPr/>
                    <a:lstStyle/>
                    <a:p>
                      <a:pPr indent="0" lvl="0" marL="0" rtl="0" algn="l">
                        <a:spcBef>
                          <a:spcPts val="0"/>
                        </a:spcBef>
                        <a:spcAft>
                          <a:spcPts val="0"/>
                        </a:spcAft>
                        <a:buNone/>
                      </a:pPr>
                      <a:r>
                        <a:rPr lang="en"/>
                        <a:t>440</a:t>
                      </a:r>
                      <a:endParaRPr/>
                    </a:p>
                  </a:txBody>
                  <a:tcPr marT="91425" marB="91425" marR="91425" marL="91425"/>
                </a:tc>
              </a:tr>
            </a:tbl>
          </a:graphicData>
        </a:graphic>
      </p:graphicFrame>
      <p:pic>
        <p:nvPicPr>
          <p:cNvPr id="191" name="Google Shape;191;p29"/>
          <p:cNvPicPr preferRelativeResize="0"/>
          <p:nvPr/>
        </p:nvPicPr>
        <p:blipFill>
          <a:blip r:embed="rId3">
            <a:alphaModFix/>
          </a:blip>
          <a:stretch>
            <a:fillRect/>
          </a:stretch>
        </p:blipFill>
        <p:spPr>
          <a:xfrm>
            <a:off x="3617475" y="476348"/>
            <a:ext cx="5440876" cy="4080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961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 Examples</a:t>
            </a:r>
            <a:endParaRPr/>
          </a:p>
        </p:txBody>
      </p:sp>
      <p:pic>
        <p:nvPicPr>
          <p:cNvPr id="197" name="Google Shape;197;p30"/>
          <p:cNvPicPr preferRelativeResize="0"/>
          <p:nvPr/>
        </p:nvPicPr>
        <p:blipFill>
          <a:blip r:embed="rId3">
            <a:alphaModFix/>
          </a:blip>
          <a:stretch>
            <a:fillRect/>
          </a:stretch>
        </p:blipFill>
        <p:spPr>
          <a:xfrm>
            <a:off x="4866350" y="803525"/>
            <a:ext cx="4035177" cy="4035177"/>
          </a:xfrm>
          <a:prstGeom prst="rect">
            <a:avLst/>
          </a:prstGeom>
          <a:noFill/>
          <a:ln>
            <a:noFill/>
          </a:ln>
        </p:spPr>
      </p:pic>
      <p:pic>
        <p:nvPicPr>
          <p:cNvPr id="198" name="Google Shape;198;p30"/>
          <p:cNvPicPr preferRelativeResize="0"/>
          <p:nvPr/>
        </p:nvPicPr>
        <p:blipFill>
          <a:blip r:embed="rId4">
            <a:alphaModFix/>
          </a:blip>
          <a:stretch>
            <a:fillRect/>
          </a:stretch>
        </p:blipFill>
        <p:spPr>
          <a:xfrm>
            <a:off x="154702" y="803525"/>
            <a:ext cx="4035177" cy="4035177"/>
          </a:xfrm>
          <a:prstGeom prst="rect">
            <a:avLst/>
          </a:prstGeom>
          <a:noFill/>
          <a:ln>
            <a:noFill/>
          </a:ln>
        </p:spPr>
      </p:pic>
      <p:pic>
        <p:nvPicPr>
          <p:cNvPr id="199" name="Google Shape;199;p30"/>
          <p:cNvPicPr preferRelativeResize="0"/>
          <p:nvPr/>
        </p:nvPicPr>
        <p:blipFill>
          <a:blip r:embed="rId5">
            <a:alphaModFix/>
          </a:blip>
          <a:stretch>
            <a:fillRect/>
          </a:stretch>
        </p:blipFill>
        <p:spPr>
          <a:xfrm>
            <a:off x="7671475" y="3561750"/>
            <a:ext cx="1230050" cy="1230050"/>
          </a:xfrm>
          <a:prstGeom prst="rect">
            <a:avLst/>
          </a:prstGeom>
          <a:noFill/>
          <a:ln>
            <a:noFill/>
          </a:ln>
        </p:spPr>
      </p:pic>
      <p:pic>
        <p:nvPicPr>
          <p:cNvPr id="200" name="Google Shape;200;p30"/>
          <p:cNvPicPr preferRelativeResize="0"/>
          <p:nvPr/>
        </p:nvPicPr>
        <p:blipFill>
          <a:blip r:embed="rId6">
            <a:alphaModFix/>
          </a:blip>
          <a:stretch>
            <a:fillRect/>
          </a:stretch>
        </p:blipFill>
        <p:spPr>
          <a:xfrm>
            <a:off x="2908600" y="3561750"/>
            <a:ext cx="1281275" cy="1281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260150" y="119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Motion Example</a:t>
            </a:r>
            <a:endParaRPr/>
          </a:p>
        </p:txBody>
      </p:sp>
      <p:pic>
        <p:nvPicPr>
          <p:cNvPr id="206" name="Google Shape;206;p31" title="test_inference.mp4">
            <a:hlinkClick r:id="rId3"/>
          </p:cNvPr>
          <p:cNvPicPr preferRelativeResize="0"/>
          <p:nvPr/>
        </p:nvPicPr>
        <p:blipFill>
          <a:blip r:embed="rId4">
            <a:alphaModFix/>
          </a:blip>
          <a:stretch>
            <a:fillRect/>
          </a:stretch>
        </p:blipFill>
        <p:spPr>
          <a:xfrm>
            <a:off x="461775" y="751300"/>
            <a:ext cx="2149299" cy="3820976"/>
          </a:xfrm>
          <a:prstGeom prst="rect">
            <a:avLst/>
          </a:prstGeom>
          <a:noFill/>
          <a:ln>
            <a:noFill/>
          </a:ln>
          <a:effectLst>
            <a:outerShdw blurRad="57150" rotWithShape="0" algn="bl" dir="5400000" dist="19050">
              <a:srgbClr val="000000">
                <a:alpha val="50000"/>
              </a:srgbClr>
            </a:outerShdw>
          </a:effectLst>
        </p:spPr>
      </p:pic>
      <p:pic>
        <p:nvPicPr>
          <p:cNvPr id="207" name="Google Shape;207;p31" title="output_video.mp4">
            <a:hlinkClick r:id="rId5"/>
          </p:cNvPr>
          <p:cNvPicPr preferRelativeResize="0"/>
          <p:nvPr/>
        </p:nvPicPr>
        <p:blipFill>
          <a:blip r:embed="rId6">
            <a:alphaModFix/>
          </a:blip>
          <a:stretch>
            <a:fillRect/>
          </a:stretch>
        </p:blipFill>
        <p:spPr>
          <a:xfrm>
            <a:off x="3480174" y="751300"/>
            <a:ext cx="2149299" cy="3820976"/>
          </a:xfrm>
          <a:prstGeom prst="rect">
            <a:avLst/>
          </a:prstGeom>
          <a:noFill/>
          <a:ln>
            <a:noFill/>
          </a:ln>
          <a:effectLst>
            <a:outerShdw blurRad="57150" rotWithShape="0" algn="bl" dir="5400000" dist="19050">
              <a:srgbClr val="000000">
                <a:alpha val="50000"/>
              </a:srgbClr>
            </a:outerShdw>
          </a:effectLst>
        </p:spPr>
      </p:pic>
      <p:pic>
        <p:nvPicPr>
          <p:cNvPr id="208" name="Google Shape;208;p31" title="output_video_l.mp4">
            <a:hlinkClick r:id="rId7"/>
          </p:cNvPr>
          <p:cNvPicPr preferRelativeResize="0"/>
          <p:nvPr/>
        </p:nvPicPr>
        <p:blipFill>
          <a:blip r:embed="rId8">
            <a:alphaModFix/>
          </a:blip>
          <a:stretch>
            <a:fillRect/>
          </a:stretch>
        </p:blipFill>
        <p:spPr>
          <a:xfrm>
            <a:off x="6804573" y="751300"/>
            <a:ext cx="2149299" cy="3820976"/>
          </a:xfrm>
          <a:prstGeom prst="rect">
            <a:avLst/>
          </a:prstGeom>
          <a:noFill/>
          <a:ln>
            <a:noFill/>
          </a:ln>
          <a:effectLst>
            <a:outerShdw blurRad="57150" rotWithShape="0" algn="bl" dir="5400000" dist="19050">
              <a:srgbClr val="000000">
                <a:alpha val="50000"/>
              </a:srgbClr>
            </a:outerShdw>
          </a:effectLst>
        </p:spPr>
      </p:pic>
      <p:sp>
        <p:nvSpPr>
          <p:cNvPr id="209" name="Google Shape;209;p31"/>
          <p:cNvSpPr txBox="1"/>
          <p:nvPr/>
        </p:nvSpPr>
        <p:spPr>
          <a:xfrm>
            <a:off x="724800" y="4572275"/>
            <a:ext cx="18132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Original Video</a:t>
            </a:r>
            <a:endParaRPr sz="1800">
              <a:solidFill>
                <a:schemeClr val="dk2"/>
              </a:solidFill>
            </a:endParaRPr>
          </a:p>
        </p:txBody>
      </p:sp>
      <p:sp>
        <p:nvSpPr>
          <p:cNvPr id="210" name="Google Shape;210;p31"/>
          <p:cNvSpPr txBox="1"/>
          <p:nvPr/>
        </p:nvSpPr>
        <p:spPr>
          <a:xfrm>
            <a:off x="7492125" y="4572275"/>
            <a:ext cx="12078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Yolo11-l</a:t>
            </a:r>
            <a:endParaRPr sz="1800">
              <a:solidFill>
                <a:schemeClr val="dk2"/>
              </a:solidFill>
            </a:endParaRPr>
          </a:p>
        </p:txBody>
      </p:sp>
      <p:sp>
        <p:nvSpPr>
          <p:cNvPr id="211" name="Google Shape;211;p31"/>
          <p:cNvSpPr txBox="1"/>
          <p:nvPr/>
        </p:nvSpPr>
        <p:spPr>
          <a:xfrm>
            <a:off x="4048288" y="4572275"/>
            <a:ext cx="18132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Yolo11-n</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1634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Objection Detection</a:t>
            </a:r>
            <a:endParaRPr/>
          </a:p>
        </p:txBody>
      </p:sp>
      <p:sp>
        <p:nvSpPr>
          <p:cNvPr id="74" name="Google Shape;74;p14"/>
          <p:cNvSpPr txBox="1"/>
          <p:nvPr>
            <p:ph idx="1" type="body"/>
          </p:nvPr>
        </p:nvSpPr>
        <p:spPr>
          <a:xfrm>
            <a:off x="311700" y="92040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t>
            </a:r>
            <a:r>
              <a:rPr lang="en"/>
              <a:t>o detect and locate objects of interest in an image or video. The task involves identifying the position and boundaries of objects in an image, and classifying the objects into different categories.</a:t>
            </a:r>
            <a:endParaRPr/>
          </a:p>
          <a:p>
            <a:pPr indent="0" lvl="0" marL="0" rtl="0" algn="l">
              <a:spcBef>
                <a:spcPts val="1200"/>
              </a:spcBef>
              <a:spcAft>
                <a:spcPts val="1200"/>
              </a:spcAft>
              <a:buNone/>
            </a:pPr>
            <a:r>
              <a:t/>
            </a:r>
            <a:endParaRPr/>
          </a:p>
        </p:txBody>
      </p:sp>
      <p:pic>
        <p:nvPicPr>
          <p:cNvPr id="75" name="Google Shape;75;p14"/>
          <p:cNvPicPr preferRelativeResize="0"/>
          <p:nvPr/>
        </p:nvPicPr>
        <p:blipFill>
          <a:blip r:embed="rId3">
            <a:alphaModFix/>
          </a:blip>
          <a:stretch>
            <a:fillRect/>
          </a:stretch>
        </p:blipFill>
        <p:spPr>
          <a:xfrm>
            <a:off x="4071900" y="1960175"/>
            <a:ext cx="4866649" cy="3054375"/>
          </a:xfrm>
          <a:prstGeom prst="rect">
            <a:avLst/>
          </a:prstGeom>
          <a:noFill/>
          <a:ln>
            <a:noFill/>
          </a:ln>
        </p:spPr>
      </p:pic>
      <p:pic>
        <p:nvPicPr>
          <p:cNvPr id="76" name="Google Shape;76;p14"/>
          <p:cNvPicPr preferRelativeResize="0"/>
          <p:nvPr/>
        </p:nvPicPr>
        <p:blipFill>
          <a:blip r:embed="rId4">
            <a:alphaModFix/>
          </a:blip>
          <a:stretch>
            <a:fillRect/>
          </a:stretch>
        </p:blipFill>
        <p:spPr>
          <a:xfrm>
            <a:off x="229025" y="2360475"/>
            <a:ext cx="3686277" cy="23705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WebCam Example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222" name="Google Shape;222;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u="sng">
                <a:solidFill>
                  <a:schemeClr val="hlink"/>
                </a:solidFill>
                <a:hlinkClick r:id="rId3"/>
              </a:rPr>
              <a:t>https://towardsdatascience.com/what-is-average-precision-in-object-detection-localization-algorithms-and-how-to-calculate-it-3f330efe697b</a:t>
            </a:r>
            <a:endParaRPr/>
          </a:p>
          <a:p>
            <a:pPr indent="-342900" lvl="0" marL="457200" rtl="0" algn="l">
              <a:spcBef>
                <a:spcPts val="0"/>
              </a:spcBef>
              <a:spcAft>
                <a:spcPts val="0"/>
              </a:spcAft>
              <a:buSzPts val="1800"/>
              <a:buAutoNum type="arabicPeriod"/>
            </a:pPr>
            <a:r>
              <a:rPr lang="en" u="sng">
                <a:solidFill>
                  <a:schemeClr val="hlink"/>
                </a:solidFill>
                <a:hlinkClick r:id="rId4"/>
              </a:rPr>
              <a:t>https://public.roboflow.com/object-detection/american-sign-language-letters/1</a:t>
            </a:r>
            <a:r>
              <a:rPr lang="en"/>
              <a:t> </a:t>
            </a:r>
            <a:endParaRPr/>
          </a:p>
          <a:p>
            <a:pPr indent="-342900" lvl="0" marL="457200" rtl="0" algn="l">
              <a:spcBef>
                <a:spcPts val="0"/>
              </a:spcBef>
              <a:spcAft>
                <a:spcPts val="0"/>
              </a:spcAft>
              <a:buSzPts val="1800"/>
              <a:buAutoNum type="arabicPeriod"/>
            </a:pPr>
            <a:r>
              <a:rPr lang="en" u="sng">
                <a:solidFill>
                  <a:schemeClr val="hlink"/>
                </a:solidFill>
                <a:hlinkClick r:id="rId5"/>
              </a:rPr>
              <a:t>https://arxiv.org/pdf/1506.02640</a:t>
            </a:r>
            <a:r>
              <a:rPr lang="en"/>
              <a:t> YOLO v1 2015</a:t>
            </a:r>
            <a:endParaRPr/>
          </a:p>
          <a:p>
            <a:pPr indent="-342900" lvl="0" marL="457200" rtl="0" algn="l">
              <a:spcBef>
                <a:spcPts val="0"/>
              </a:spcBef>
              <a:spcAft>
                <a:spcPts val="0"/>
              </a:spcAft>
              <a:buSzPts val="1800"/>
              <a:buAutoNum type="arabicPeriod"/>
            </a:pPr>
            <a:r>
              <a:rPr lang="en" u="sng">
                <a:solidFill>
                  <a:schemeClr val="hlink"/>
                </a:solidFill>
                <a:hlinkClick r:id="rId6"/>
              </a:rPr>
              <a:t>https://arxiv.org/pdf/2410.22898</a:t>
            </a:r>
            <a:r>
              <a:rPr lang="en"/>
              <a:t> YOLO v11 2024</a:t>
            </a:r>
            <a:endParaRPr/>
          </a:p>
          <a:p>
            <a:pPr indent="-342900" lvl="0" marL="457200" rtl="0" algn="l">
              <a:spcBef>
                <a:spcPts val="0"/>
              </a:spcBef>
              <a:spcAft>
                <a:spcPts val="0"/>
              </a:spcAft>
              <a:buSzPts val="1800"/>
              <a:buAutoNum type="arabicPeriod"/>
            </a:pPr>
            <a:r>
              <a:rPr lang="en" u="sng">
                <a:solidFill>
                  <a:schemeClr val="hlink"/>
                </a:solidFill>
                <a:hlinkClick r:id="rId7"/>
              </a:rPr>
              <a:t>https://arxiv.org/pdf/2304.08069</a:t>
            </a:r>
            <a:r>
              <a:rPr lang="en"/>
              <a:t> RT-DETR 2023</a:t>
            </a:r>
            <a:endParaRPr/>
          </a:p>
          <a:p>
            <a:pPr indent="-342900" lvl="0" marL="457200" rtl="0" algn="l">
              <a:spcBef>
                <a:spcPts val="0"/>
              </a:spcBef>
              <a:spcAft>
                <a:spcPts val="0"/>
              </a:spcAft>
              <a:buSzPts val="1800"/>
              <a:buAutoNum type="arabicPeriod"/>
            </a:pPr>
            <a:r>
              <a:rPr lang="en" u="sng">
                <a:solidFill>
                  <a:schemeClr val="hlink"/>
                </a:solidFill>
                <a:hlinkClick r:id="rId8"/>
              </a:rPr>
              <a:t>https://arxiv.org/pdf/1506.01497v3</a:t>
            </a:r>
            <a:r>
              <a:rPr lang="en"/>
              <a:t> faster R-CNN 2015</a:t>
            </a:r>
            <a:endParaRPr/>
          </a:p>
          <a:p>
            <a:pPr indent="-342900" lvl="0" marL="457200" rtl="0" algn="l">
              <a:spcBef>
                <a:spcPts val="0"/>
              </a:spcBef>
              <a:spcAft>
                <a:spcPts val="0"/>
              </a:spcAft>
              <a:buSzPts val="1800"/>
              <a:buAutoNum type="arabicPeriod"/>
            </a:pPr>
            <a:r>
              <a:rPr lang="en" u="sng">
                <a:solidFill>
                  <a:schemeClr val="hlink"/>
                </a:solidFill>
                <a:hlinkClick r:id="rId9"/>
              </a:rPr>
              <a:t>https://paperswithcode.com/task/object-detection</a:t>
            </a:r>
            <a:r>
              <a:rPr lang="en"/>
              <a:t> </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3103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Preprocessing, Augmentation</a:t>
            </a:r>
            <a:endParaRPr/>
          </a:p>
        </p:txBody>
      </p:sp>
      <p:sp>
        <p:nvSpPr>
          <p:cNvPr id="82" name="Google Shape;82;p1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Original images 1728, splitted into train, valid, test 1512, 144, 72, 384x384</a:t>
            </a:r>
            <a:endParaRPr/>
          </a:p>
          <a:p>
            <a:pPr indent="0" lvl="0" marL="0" rtl="0" algn="l">
              <a:spcBef>
                <a:spcPts val="1200"/>
              </a:spcBef>
              <a:spcAft>
                <a:spcPts val="0"/>
              </a:spcAft>
              <a:buNone/>
            </a:pPr>
            <a:r>
              <a:rPr lang="en"/>
              <a:t>Using 20+ ways to </a:t>
            </a:r>
            <a:r>
              <a:rPr lang="en"/>
              <a:t>augment</a:t>
            </a:r>
            <a:r>
              <a:rPr lang="en"/>
              <a:t> data to ~10 times, expand training set to 15110, valid set to 2801</a:t>
            </a:r>
            <a:endParaRPr/>
          </a:p>
          <a:p>
            <a:pPr indent="0" lvl="0" marL="0" rtl="0" algn="l">
              <a:spcBef>
                <a:spcPts val="1200"/>
              </a:spcBef>
              <a:spcAft>
                <a:spcPts val="1200"/>
              </a:spcAft>
              <a:buNone/>
            </a:pPr>
            <a:r>
              <a:t/>
            </a:r>
            <a:endParaRPr/>
          </a:p>
        </p:txBody>
      </p:sp>
      <p:pic>
        <p:nvPicPr>
          <p:cNvPr id="83" name="Google Shape;83;p15"/>
          <p:cNvPicPr preferRelativeResize="0"/>
          <p:nvPr/>
        </p:nvPicPr>
        <p:blipFill>
          <a:blip r:embed="rId3">
            <a:alphaModFix/>
          </a:blip>
          <a:stretch>
            <a:fillRect/>
          </a:stretch>
        </p:blipFill>
        <p:spPr>
          <a:xfrm>
            <a:off x="38825" y="2213625"/>
            <a:ext cx="2746625" cy="2746625"/>
          </a:xfrm>
          <a:prstGeom prst="rect">
            <a:avLst/>
          </a:prstGeom>
          <a:noFill/>
          <a:ln>
            <a:noFill/>
          </a:ln>
        </p:spPr>
      </p:pic>
      <p:pic>
        <p:nvPicPr>
          <p:cNvPr id="84" name="Google Shape;84;p15"/>
          <p:cNvPicPr preferRelativeResize="0"/>
          <p:nvPr/>
        </p:nvPicPr>
        <p:blipFill>
          <a:blip r:embed="rId4">
            <a:alphaModFix/>
          </a:blip>
          <a:stretch>
            <a:fillRect/>
          </a:stretch>
        </p:blipFill>
        <p:spPr>
          <a:xfrm>
            <a:off x="3113375" y="2241825"/>
            <a:ext cx="2690224" cy="2690224"/>
          </a:xfrm>
          <a:prstGeom prst="rect">
            <a:avLst/>
          </a:prstGeom>
          <a:noFill/>
          <a:ln>
            <a:noFill/>
          </a:ln>
        </p:spPr>
      </p:pic>
      <p:pic>
        <p:nvPicPr>
          <p:cNvPr id="85" name="Google Shape;85;p15"/>
          <p:cNvPicPr preferRelativeResize="0"/>
          <p:nvPr/>
        </p:nvPicPr>
        <p:blipFill>
          <a:blip r:embed="rId5">
            <a:alphaModFix/>
          </a:blip>
          <a:stretch>
            <a:fillRect/>
          </a:stretch>
        </p:blipFill>
        <p:spPr>
          <a:xfrm>
            <a:off x="6383475" y="2276675"/>
            <a:ext cx="2655375" cy="265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from Precision to mAP 50-95</a:t>
            </a:r>
            <a:endParaRPr/>
          </a:p>
        </p:txBody>
      </p:sp>
      <p:sp>
        <p:nvSpPr>
          <p:cNvPr id="91" name="Google Shape;91;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Average Precision (</a:t>
            </a:r>
            <a:r>
              <a:rPr b="1" lang="en"/>
              <a:t>AP</a:t>
            </a:r>
            <a:r>
              <a:rPr lang="en"/>
              <a:t>): Area under the precision-recall curve</a:t>
            </a:r>
            <a:endParaRPr/>
          </a:p>
          <a:p>
            <a:pPr indent="0" lvl="0" marL="0" rtl="0" algn="l">
              <a:spcBef>
                <a:spcPts val="1200"/>
              </a:spcBef>
              <a:spcAft>
                <a:spcPts val="0"/>
              </a:spcAft>
              <a:buNone/>
            </a:pPr>
            <a:r>
              <a:rPr lang="en"/>
              <a:t>mean</a:t>
            </a:r>
            <a:r>
              <a:rPr lang="en"/>
              <a:t> Average Precision (</a:t>
            </a:r>
            <a:r>
              <a:rPr b="1" lang="en"/>
              <a:t>mAP</a:t>
            </a:r>
            <a:r>
              <a:rPr lang="en"/>
              <a:t>): mean of the AP values across all classes</a:t>
            </a:r>
            <a:endParaRPr/>
          </a:p>
          <a:p>
            <a:pPr indent="0" lvl="0" marL="0" rtl="0" algn="l">
              <a:spcBef>
                <a:spcPts val="1200"/>
              </a:spcBef>
              <a:spcAft>
                <a:spcPts val="0"/>
              </a:spcAft>
              <a:buClr>
                <a:schemeClr val="dk1"/>
              </a:buClr>
              <a:buSzPts val="1100"/>
              <a:buFont typeface="Arial"/>
              <a:buNone/>
            </a:pPr>
            <a:r>
              <a:rPr lang="en"/>
              <a:t>Intersection over Union (</a:t>
            </a:r>
            <a:r>
              <a:rPr b="1" lang="en"/>
              <a:t>IoU</a:t>
            </a:r>
            <a:r>
              <a:rPr lang="en"/>
              <a:t>): Overlap between the predicted bbox and the ground truth bbox</a:t>
            </a:r>
            <a:endParaRPr/>
          </a:p>
          <a:p>
            <a:pPr indent="0" lvl="0" marL="0" rtl="0" algn="l">
              <a:spcBef>
                <a:spcPts val="1200"/>
              </a:spcBef>
              <a:spcAft>
                <a:spcPts val="0"/>
              </a:spcAft>
              <a:buNone/>
            </a:pPr>
            <a:r>
              <a:rPr b="1" lang="en"/>
              <a:t>mAP 50</a:t>
            </a:r>
            <a:r>
              <a:rPr lang="en"/>
              <a:t>: mAP computed at a single IoU threshold of 0.50. A detection is considered correct if the IoU ≥ 0.50.</a:t>
            </a:r>
            <a:endParaRPr/>
          </a:p>
          <a:p>
            <a:pPr indent="0" lvl="0" marL="0" rtl="0" algn="l">
              <a:spcBef>
                <a:spcPts val="1200"/>
              </a:spcBef>
              <a:spcAft>
                <a:spcPts val="0"/>
              </a:spcAft>
              <a:buNone/>
            </a:pPr>
            <a:r>
              <a:rPr b="1" lang="en"/>
              <a:t>mAP 50-95</a:t>
            </a:r>
            <a:r>
              <a:rPr lang="en"/>
              <a:t>: mAP averaged over multiple IoU thresholds from 0.50 to 0.95, typically with a step size of 0.05. </a:t>
            </a:r>
            <a:r>
              <a:rPr b="1" lang="en"/>
              <a:t>Primary Metric</a:t>
            </a:r>
            <a:r>
              <a:rPr lang="en"/>
              <a:t> (Used by COCO dataset)</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2301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Formulas</a:t>
            </a:r>
            <a:endParaRPr/>
          </a:p>
        </p:txBody>
      </p:sp>
      <p:pic>
        <p:nvPicPr>
          <p:cNvPr id="97" name="Google Shape;97;p17"/>
          <p:cNvPicPr preferRelativeResize="0"/>
          <p:nvPr/>
        </p:nvPicPr>
        <p:blipFill>
          <a:blip r:embed="rId3">
            <a:alphaModFix/>
          </a:blip>
          <a:stretch>
            <a:fillRect/>
          </a:stretch>
        </p:blipFill>
        <p:spPr>
          <a:xfrm>
            <a:off x="5909625" y="52275"/>
            <a:ext cx="2572300" cy="2424975"/>
          </a:xfrm>
          <a:prstGeom prst="rect">
            <a:avLst/>
          </a:prstGeom>
          <a:noFill/>
          <a:ln>
            <a:noFill/>
          </a:ln>
        </p:spPr>
      </p:pic>
      <p:pic>
        <p:nvPicPr>
          <p:cNvPr id="98" name="Google Shape;98;p17"/>
          <p:cNvPicPr preferRelativeResize="0"/>
          <p:nvPr/>
        </p:nvPicPr>
        <p:blipFill>
          <a:blip r:embed="rId4">
            <a:alphaModFix/>
          </a:blip>
          <a:stretch>
            <a:fillRect/>
          </a:stretch>
        </p:blipFill>
        <p:spPr>
          <a:xfrm>
            <a:off x="4739275" y="2571750"/>
            <a:ext cx="4309311" cy="2424974"/>
          </a:xfrm>
          <a:prstGeom prst="rect">
            <a:avLst/>
          </a:prstGeom>
          <a:noFill/>
          <a:ln>
            <a:noFill/>
          </a:ln>
        </p:spPr>
      </p:pic>
      <p:pic>
        <p:nvPicPr>
          <p:cNvPr id="99" name="Google Shape;99;p17"/>
          <p:cNvPicPr preferRelativeResize="0"/>
          <p:nvPr/>
        </p:nvPicPr>
        <p:blipFill>
          <a:blip r:embed="rId5">
            <a:alphaModFix/>
          </a:blip>
          <a:stretch>
            <a:fillRect/>
          </a:stretch>
        </p:blipFill>
        <p:spPr>
          <a:xfrm>
            <a:off x="174900" y="937575"/>
            <a:ext cx="4298600" cy="39011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mAP 50-95</a:t>
            </a:r>
            <a:endParaRPr/>
          </a:p>
        </p:txBody>
      </p:sp>
      <p:pic>
        <p:nvPicPr>
          <p:cNvPr id="105" name="Google Shape;105;p18"/>
          <p:cNvPicPr preferRelativeResize="0"/>
          <p:nvPr/>
        </p:nvPicPr>
        <p:blipFill>
          <a:blip r:embed="rId3">
            <a:alphaModFix/>
          </a:blip>
          <a:stretch>
            <a:fillRect/>
          </a:stretch>
        </p:blipFill>
        <p:spPr>
          <a:xfrm>
            <a:off x="225575" y="1017725"/>
            <a:ext cx="5741904" cy="3820976"/>
          </a:xfrm>
          <a:prstGeom prst="rect">
            <a:avLst/>
          </a:prstGeom>
          <a:noFill/>
          <a:ln>
            <a:noFill/>
          </a:ln>
        </p:spPr>
      </p:pic>
      <p:pic>
        <p:nvPicPr>
          <p:cNvPr id="106" name="Google Shape;106;p18"/>
          <p:cNvPicPr preferRelativeResize="0"/>
          <p:nvPr/>
        </p:nvPicPr>
        <p:blipFill>
          <a:blip r:embed="rId4">
            <a:alphaModFix/>
          </a:blip>
          <a:stretch>
            <a:fillRect/>
          </a:stretch>
        </p:blipFill>
        <p:spPr>
          <a:xfrm>
            <a:off x="3976747" y="1105313"/>
            <a:ext cx="4949999" cy="3645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Terms: Anchor Based vs </a:t>
            </a:r>
            <a:r>
              <a:rPr lang="en"/>
              <a:t>Anchor Free</a:t>
            </a:r>
            <a:endParaRPr/>
          </a:p>
        </p:txBody>
      </p:sp>
      <p:sp>
        <p:nvSpPr>
          <p:cNvPr id="112" name="Google Shape;112;p19"/>
          <p:cNvSpPr txBox="1"/>
          <p:nvPr>
            <p:ph idx="1" type="body"/>
          </p:nvPr>
        </p:nvSpPr>
        <p:spPr>
          <a:xfrm>
            <a:off x="311700" y="1152475"/>
            <a:ext cx="8065800" cy="1928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Anchor Based: predefined bounding boxes and then adjust anchors to fit (faster RCNN, YOLOv3v4)</a:t>
            </a:r>
            <a:endParaRPr/>
          </a:p>
          <a:p>
            <a:pPr indent="0" lvl="0" marL="0" rtl="0" algn="just">
              <a:spcBef>
                <a:spcPts val="1200"/>
              </a:spcBef>
              <a:spcAft>
                <a:spcPts val="1200"/>
              </a:spcAft>
              <a:buNone/>
            </a:pPr>
            <a:r>
              <a:rPr lang="en"/>
              <a:t>Anchor Free: directly predicts object centers or key points and then generates the bounding box using offsets or regressions. (YOLOv8 and most models afterwards)</a:t>
            </a:r>
            <a:endParaRPr/>
          </a:p>
        </p:txBody>
      </p:sp>
      <p:sp>
        <p:nvSpPr>
          <p:cNvPr id="113" name="Google Shape;113;p19"/>
          <p:cNvSpPr txBox="1"/>
          <p:nvPr>
            <p:ph type="title"/>
          </p:nvPr>
        </p:nvSpPr>
        <p:spPr>
          <a:xfrm>
            <a:off x="392850" y="2992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Terms:  One-Stage vs. Two-Stage</a:t>
            </a:r>
            <a:endParaRPr/>
          </a:p>
        </p:txBody>
      </p:sp>
      <p:sp>
        <p:nvSpPr>
          <p:cNvPr id="114" name="Google Shape;114;p19"/>
          <p:cNvSpPr txBox="1"/>
          <p:nvPr/>
        </p:nvSpPr>
        <p:spPr>
          <a:xfrm>
            <a:off x="311700" y="3676425"/>
            <a:ext cx="8439600" cy="133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dk2"/>
                </a:solidFill>
                <a:latin typeface="Open Sans"/>
                <a:ea typeface="Open Sans"/>
                <a:cs typeface="Open Sans"/>
                <a:sym typeface="Open Sans"/>
              </a:rPr>
              <a:t>One-Stage: directly predict bounding boxes and classes. (YOLO)</a:t>
            </a:r>
            <a:endParaRPr sz="1800">
              <a:solidFill>
                <a:schemeClr val="dk2"/>
              </a:solidFill>
              <a:latin typeface="Open Sans"/>
              <a:ea typeface="Open Sans"/>
              <a:cs typeface="Open Sans"/>
              <a:sym typeface="Open Sans"/>
            </a:endParaRPr>
          </a:p>
          <a:p>
            <a:pPr indent="0" lvl="0" marL="0" rtl="0" algn="just">
              <a:spcBef>
                <a:spcPts val="0"/>
              </a:spcBef>
              <a:spcAft>
                <a:spcPts val="0"/>
              </a:spcAft>
              <a:buNone/>
            </a:pPr>
            <a:r>
              <a:rPr lang="en" sz="1800">
                <a:solidFill>
                  <a:schemeClr val="dk2"/>
                </a:solidFill>
                <a:latin typeface="Open Sans"/>
                <a:ea typeface="Open Sans"/>
                <a:cs typeface="Open Sans"/>
                <a:sym typeface="Open Sans"/>
              </a:rPr>
              <a:t>Two-Stage: Split detection into two stages, 1. Region Proposal Network (RPN) generates proposals and 2. Classifier and regressor refine proposals.</a:t>
            </a:r>
            <a:endParaRPr sz="1800">
              <a:solidFill>
                <a:schemeClr val="dk2"/>
              </a:solidFill>
              <a:latin typeface="Open Sans"/>
              <a:ea typeface="Open Sans"/>
              <a:cs typeface="Open Sans"/>
              <a:sym typeface="Open Sans"/>
            </a:endParaRPr>
          </a:p>
          <a:p>
            <a:pPr indent="0" lvl="0" marL="0" rtl="0" algn="just">
              <a:spcBef>
                <a:spcPts val="0"/>
              </a:spcBef>
              <a:spcAft>
                <a:spcPts val="0"/>
              </a:spcAft>
              <a:buNone/>
            </a:pPr>
            <a:r>
              <a:rPr lang="en" sz="1800">
                <a:solidFill>
                  <a:schemeClr val="dk2"/>
                </a:solidFill>
                <a:latin typeface="Open Sans"/>
                <a:ea typeface="Open Sans"/>
                <a:cs typeface="Open Sans"/>
                <a:sym typeface="Open Sans"/>
              </a:rPr>
              <a:t>(faster R-CNN)</a:t>
            </a:r>
            <a:endParaRPr sz="1800">
              <a:solidFill>
                <a:schemeClr val="dk2"/>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0"/>
          <p:cNvPicPr preferRelativeResize="0"/>
          <p:nvPr/>
        </p:nvPicPr>
        <p:blipFill>
          <a:blip r:embed="rId3">
            <a:alphaModFix/>
          </a:blip>
          <a:stretch>
            <a:fillRect/>
          </a:stretch>
        </p:blipFill>
        <p:spPr>
          <a:xfrm>
            <a:off x="4986568" y="152400"/>
            <a:ext cx="4005031" cy="2385457"/>
          </a:xfrm>
          <a:prstGeom prst="rect">
            <a:avLst/>
          </a:prstGeom>
          <a:noFill/>
          <a:ln>
            <a:noFill/>
          </a:ln>
        </p:spPr>
      </p:pic>
      <p:sp>
        <p:nvSpPr>
          <p:cNvPr id="120" name="Google Shape;120;p20"/>
          <p:cNvSpPr txBox="1"/>
          <p:nvPr>
            <p:ph type="title"/>
          </p:nvPr>
        </p:nvSpPr>
        <p:spPr>
          <a:xfrm>
            <a:off x="311700" y="88625"/>
            <a:ext cx="44442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Faster R-CNN</a:t>
            </a:r>
            <a:endParaRPr/>
          </a:p>
        </p:txBody>
      </p:sp>
      <p:sp>
        <p:nvSpPr>
          <p:cNvPr id="121" name="Google Shape;121;p20"/>
          <p:cNvSpPr txBox="1"/>
          <p:nvPr/>
        </p:nvSpPr>
        <p:spPr>
          <a:xfrm>
            <a:off x="4113000" y="2666850"/>
            <a:ext cx="5031000" cy="20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Backbone: Extracts feature maps</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rPr lang="en" sz="1800">
                <a:solidFill>
                  <a:schemeClr val="dk2"/>
                </a:solidFill>
                <a:latin typeface="Open Sans"/>
                <a:ea typeface="Open Sans"/>
                <a:cs typeface="Open Sans"/>
                <a:sym typeface="Open Sans"/>
              </a:rPr>
              <a:t>RPN: Proposes object regions</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rPr lang="en" sz="1800">
                <a:solidFill>
                  <a:schemeClr val="dk2"/>
                </a:solidFill>
                <a:latin typeface="Open Sans"/>
                <a:ea typeface="Open Sans"/>
                <a:cs typeface="Open Sans"/>
                <a:sym typeface="Open Sans"/>
              </a:rPr>
              <a:t>ROI Pooling: Extracts fixed-size feature maps</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rPr lang="en" sz="1800">
                <a:solidFill>
                  <a:schemeClr val="dk2"/>
                </a:solidFill>
                <a:latin typeface="Open Sans"/>
                <a:ea typeface="Open Sans"/>
                <a:cs typeface="Open Sans"/>
                <a:sym typeface="Open Sans"/>
              </a:rPr>
              <a:t>Classification Head: </a:t>
            </a:r>
            <a:r>
              <a:rPr lang="en" sz="1800">
                <a:solidFill>
                  <a:schemeClr val="dk2"/>
                </a:solidFill>
                <a:latin typeface="Open Sans"/>
                <a:ea typeface="Open Sans"/>
                <a:cs typeface="Open Sans"/>
                <a:sym typeface="Open Sans"/>
              </a:rPr>
              <a:t>Assign</a:t>
            </a:r>
            <a:r>
              <a:rPr lang="en" sz="1800">
                <a:solidFill>
                  <a:schemeClr val="dk2"/>
                </a:solidFill>
                <a:latin typeface="Open Sans"/>
                <a:ea typeface="Open Sans"/>
                <a:cs typeface="Open Sans"/>
                <a:sym typeface="Open Sans"/>
              </a:rPr>
              <a:t> label to proposal</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rPr lang="en" sz="1800">
                <a:solidFill>
                  <a:schemeClr val="dk2"/>
                </a:solidFill>
                <a:latin typeface="Open Sans"/>
                <a:ea typeface="Open Sans"/>
                <a:cs typeface="Open Sans"/>
                <a:sym typeface="Open Sans"/>
              </a:rPr>
              <a:t>Regressor head: Refine and output bounding boxes</a:t>
            </a:r>
            <a:endParaRPr sz="1800">
              <a:solidFill>
                <a:schemeClr val="dk2"/>
              </a:solidFill>
              <a:latin typeface="Open Sans"/>
              <a:ea typeface="Open Sans"/>
              <a:cs typeface="Open Sans"/>
              <a:sym typeface="Open Sans"/>
            </a:endParaRPr>
          </a:p>
        </p:txBody>
      </p:sp>
      <p:pic>
        <p:nvPicPr>
          <p:cNvPr id="122" name="Google Shape;122;p20"/>
          <p:cNvPicPr preferRelativeResize="0"/>
          <p:nvPr/>
        </p:nvPicPr>
        <p:blipFill>
          <a:blip r:embed="rId4">
            <a:alphaModFix/>
          </a:blip>
          <a:stretch>
            <a:fillRect/>
          </a:stretch>
        </p:blipFill>
        <p:spPr>
          <a:xfrm>
            <a:off x="311701" y="726325"/>
            <a:ext cx="3661600" cy="405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1974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Functions</a:t>
            </a:r>
            <a:endParaRPr/>
          </a:p>
        </p:txBody>
      </p:sp>
      <p:pic>
        <p:nvPicPr>
          <p:cNvPr id="128" name="Google Shape;128;p21"/>
          <p:cNvPicPr preferRelativeResize="0"/>
          <p:nvPr/>
        </p:nvPicPr>
        <p:blipFill>
          <a:blip r:embed="rId3">
            <a:alphaModFix/>
          </a:blip>
          <a:stretch>
            <a:fillRect/>
          </a:stretch>
        </p:blipFill>
        <p:spPr>
          <a:xfrm>
            <a:off x="73600" y="904825"/>
            <a:ext cx="5771450" cy="930600"/>
          </a:xfrm>
          <a:prstGeom prst="rect">
            <a:avLst/>
          </a:prstGeom>
          <a:noFill/>
          <a:ln>
            <a:noFill/>
          </a:ln>
        </p:spPr>
      </p:pic>
      <p:pic>
        <p:nvPicPr>
          <p:cNvPr id="129" name="Google Shape;129;p21"/>
          <p:cNvPicPr preferRelativeResize="0"/>
          <p:nvPr/>
        </p:nvPicPr>
        <p:blipFill>
          <a:blip r:embed="rId4">
            <a:alphaModFix/>
          </a:blip>
          <a:stretch>
            <a:fillRect/>
          </a:stretch>
        </p:blipFill>
        <p:spPr>
          <a:xfrm>
            <a:off x="264950" y="1835425"/>
            <a:ext cx="4387076" cy="644425"/>
          </a:xfrm>
          <a:prstGeom prst="rect">
            <a:avLst/>
          </a:prstGeom>
          <a:noFill/>
          <a:ln>
            <a:noFill/>
          </a:ln>
        </p:spPr>
      </p:pic>
      <p:pic>
        <p:nvPicPr>
          <p:cNvPr id="130" name="Google Shape;130;p21"/>
          <p:cNvPicPr preferRelativeResize="0"/>
          <p:nvPr/>
        </p:nvPicPr>
        <p:blipFill>
          <a:blip r:embed="rId5">
            <a:alphaModFix/>
          </a:blip>
          <a:stretch>
            <a:fillRect/>
          </a:stretch>
        </p:blipFill>
        <p:spPr>
          <a:xfrm>
            <a:off x="187875" y="2533550"/>
            <a:ext cx="3248600" cy="502550"/>
          </a:xfrm>
          <a:prstGeom prst="rect">
            <a:avLst/>
          </a:prstGeom>
          <a:noFill/>
          <a:ln>
            <a:noFill/>
          </a:ln>
        </p:spPr>
      </p:pic>
      <p:pic>
        <p:nvPicPr>
          <p:cNvPr id="131" name="Google Shape;131;p21"/>
          <p:cNvPicPr preferRelativeResize="0"/>
          <p:nvPr/>
        </p:nvPicPr>
        <p:blipFill>
          <a:blip r:embed="rId6">
            <a:alphaModFix/>
          </a:blip>
          <a:stretch>
            <a:fillRect/>
          </a:stretch>
        </p:blipFill>
        <p:spPr>
          <a:xfrm>
            <a:off x="5014525" y="2043100"/>
            <a:ext cx="3517550" cy="778150"/>
          </a:xfrm>
          <a:prstGeom prst="rect">
            <a:avLst/>
          </a:prstGeom>
          <a:noFill/>
          <a:ln>
            <a:noFill/>
          </a:ln>
        </p:spPr>
      </p:pic>
      <p:pic>
        <p:nvPicPr>
          <p:cNvPr id="132" name="Google Shape;132;p21"/>
          <p:cNvPicPr preferRelativeResize="0"/>
          <p:nvPr/>
        </p:nvPicPr>
        <p:blipFill>
          <a:blip r:embed="rId7">
            <a:alphaModFix/>
          </a:blip>
          <a:stretch>
            <a:fillRect/>
          </a:stretch>
        </p:blipFill>
        <p:spPr>
          <a:xfrm>
            <a:off x="187877" y="3410450"/>
            <a:ext cx="5657174" cy="8877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